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7"/>
  </p:notesMasterIdLst>
  <p:handoutMasterIdLst>
    <p:handoutMasterId r:id="rId148"/>
  </p:handoutMasterIdLst>
  <p:sldIdLst>
    <p:sldId id="256" r:id="rId2"/>
    <p:sldId id="471" r:id="rId3"/>
    <p:sldId id="539" r:id="rId4"/>
    <p:sldId id="538" r:id="rId5"/>
    <p:sldId id="472" r:id="rId6"/>
    <p:sldId id="778" r:id="rId7"/>
    <p:sldId id="641" r:id="rId8"/>
    <p:sldId id="590" r:id="rId9"/>
    <p:sldId id="779" r:id="rId10"/>
    <p:sldId id="607" r:id="rId11"/>
    <p:sldId id="672" r:id="rId12"/>
    <p:sldId id="780" r:id="rId13"/>
    <p:sldId id="781" r:id="rId14"/>
    <p:sldId id="782" r:id="rId15"/>
    <p:sldId id="783" r:id="rId16"/>
    <p:sldId id="784" r:id="rId17"/>
    <p:sldId id="785" r:id="rId18"/>
    <p:sldId id="786" r:id="rId19"/>
    <p:sldId id="787" r:id="rId20"/>
    <p:sldId id="788" r:id="rId21"/>
    <p:sldId id="789" r:id="rId22"/>
    <p:sldId id="790" r:id="rId23"/>
    <p:sldId id="791" r:id="rId24"/>
    <p:sldId id="792" r:id="rId25"/>
    <p:sldId id="793" r:id="rId26"/>
    <p:sldId id="794" r:id="rId27"/>
    <p:sldId id="795" r:id="rId28"/>
    <p:sldId id="797" r:id="rId29"/>
    <p:sldId id="798" r:id="rId30"/>
    <p:sldId id="799" r:id="rId31"/>
    <p:sldId id="800" r:id="rId32"/>
    <p:sldId id="801" r:id="rId33"/>
    <p:sldId id="802" r:id="rId34"/>
    <p:sldId id="803" r:id="rId35"/>
    <p:sldId id="804" r:id="rId36"/>
    <p:sldId id="805" r:id="rId37"/>
    <p:sldId id="806" r:id="rId38"/>
    <p:sldId id="807" r:id="rId39"/>
    <p:sldId id="808" r:id="rId40"/>
    <p:sldId id="809" r:id="rId41"/>
    <p:sldId id="810" r:id="rId42"/>
    <p:sldId id="811" r:id="rId43"/>
    <p:sldId id="812" r:id="rId44"/>
    <p:sldId id="813" r:id="rId45"/>
    <p:sldId id="814" r:id="rId46"/>
    <p:sldId id="815" r:id="rId47"/>
    <p:sldId id="816" r:id="rId48"/>
    <p:sldId id="817" r:id="rId49"/>
    <p:sldId id="818" r:id="rId50"/>
    <p:sldId id="819" r:id="rId51"/>
    <p:sldId id="820" r:id="rId52"/>
    <p:sldId id="821" r:id="rId53"/>
    <p:sldId id="822" r:id="rId54"/>
    <p:sldId id="823" r:id="rId55"/>
    <p:sldId id="824" r:id="rId56"/>
    <p:sldId id="825" r:id="rId57"/>
    <p:sldId id="826" r:id="rId58"/>
    <p:sldId id="827" r:id="rId59"/>
    <p:sldId id="828" r:id="rId60"/>
    <p:sldId id="829" r:id="rId61"/>
    <p:sldId id="830" r:id="rId62"/>
    <p:sldId id="831" r:id="rId63"/>
    <p:sldId id="832" r:id="rId64"/>
    <p:sldId id="833" r:id="rId65"/>
    <p:sldId id="834" r:id="rId66"/>
    <p:sldId id="835" r:id="rId67"/>
    <p:sldId id="836" r:id="rId68"/>
    <p:sldId id="837" r:id="rId69"/>
    <p:sldId id="838" r:id="rId70"/>
    <p:sldId id="839" r:id="rId71"/>
    <p:sldId id="840" r:id="rId72"/>
    <p:sldId id="841" r:id="rId73"/>
    <p:sldId id="842" r:id="rId74"/>
    <p:sldId id="843" r:id="rId75"/>
    <p:sldId id="844" r:id="rId76"/>
    <p:sldId id="845" r:id="rId77"/>
    <p:sldId id="846" r:id="rId78"/>
    <p:sldId id="847" r:id="rId79"/>
    <p:sldId id="848" r:id="rId80"/>
    <p:sldId id="849" r:id="rId81"/>
    <p:sldId id="850" r:id="rId82"/>
    <p:sldId id="851" r:id="rId83"/>
    <p:sldId id="852" r:id="rId84"/>
    <p:sldId id="853" r:id="rId85"/>
    <p:sldId id="854" r:id="rId86"/>
    <p:sldId id="855" r:id="rId87"/>
    <p:sldId id="905" r:id="rId88"/>
    <p:sldId id="856" r:id="rId89"/>
    <p:sldId id="857" r:id="rId90"/>
    <p:sldId id="858" r:id="rId91"/>
    <p:sldId id="603" r:id="rId92"/>
    <p:sldId id="638" r:id="rId93"/>
    <p:sldId id="665" r:id="rId94"/>
    <p:sldId id="859" r:id="rId95"/>
    <p:sldId id="860" r:id="rId96"/>
    <p:sldId id="861" r:id="rId97"/>
    <p:sldId id="862" r:id="rId98"/>
    <p:sldId id="906" r:id="rId99"/>
    <p:sldId id="863" r:id="rId100"/>
    <p:sldId id="864" r:id="rId101"/>
    <p:sldId id="865" r:id="rId102"/>
    <p:sldId id="866" r:id="rId103"/>
    <p:sldId id="867" r:id="rId104"/>
    <p:sldId id="868" r:id="rId105"/>
    <p:sldId id="869" r:id="rId106"/>
    <p:sldId id="870" r:id="rId107"/>
    <p:sldId id="871" r:id="rId108"/>
    <p:sldId id="872" r:id="rId109"/>
    <p:sldId id="873" r:id="rId110"/>
    <p:sldId id="874" r:id="rId111"/>
    <p:sldId id="875" r:id="rId112"/>
    <p:sldId id="876" r:id="rId113"/>
    <p:sldId id="877" r:id="rId114"/>
    <p:sldId id="878" r:id="rId115"/>
    <p:sldId id="879" r:id="rId116"/>
    <p:sldId id="880" r:id="rId117"/>
    <p:sldId id="881" r:id="rId118"/>
    <p:sldId id="882" r:id="rId119"/>
    <p:sldId id="883" r:id="rId120"/>
    <p:sldId id="884" r:id="rId121"/>
    <p:sldId id="885" r:id="rId122"/>
    <p:sldId id="886" r:id="rId123"/>
    <p:sldId id="887" r:id="rId124"/>
    <p:sldId id="888" r:id="rId125"/>
    <p:sldId id="889" r:id="rId126"/>
    <p:sldId id="907" r:id="rId127"/>
    <p:sldId id="908" r:id="rId128"/>
    <p:sldId id="696" r:id="rId129"/>
    <p:sldId id="697" r:id="rId130"/>
    <p:sldId id="700" r:id="rId131"/>
    <p:sldId id="701" r:id="rId132"/>
    <p:sldId id="892" r:id="rId133"/>
    <p:sldId id="893" r:id="rId134"/>
    <p:sldId id="894" r:id="rId135"/>
    <p:sldId id="895" r:id="rId136"/>
    <p:sldId id="896" r:id="rId137"/>
    <p:sldId id="897" r:id="rId138"/>
    <p:sldId id="898" r:id="rId139"/>
    <p:sldId id="899" r:id="rId140"/>
    <p:sldId id="900" r:id="rId141"/>
    <p:sldId id="901" r:id="rId142"/>
    <p:sldId id="902" r:id="rId143"/>
    <p:sldId id="903" r:id="rId144"/>
    <p:sldId id="904" r:id="rId145"/>
    <p:sldId id="385" r:id="rId146"/>
  </p:sldIdLst>
  <p:sldSz cx="9144000" cy="6858000" type="screen4x3"/>
  <p:notesSz cx="6858000" cy="9144000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6BD41B29-7295-4BBC-B6EA-BE87AD55F8BA}">
          <p14:sldIdLst>
            <p14:sldId id="256"/>
            <p14:sldId id="471"/>
            <p14:sldId id="539"/>
          </p14:sldIdLst>
        </p14:section>
        <p14:section name="Section 01. 컴포넌트와 디자인 시스템" id="{D80F80EA-2F81-44C7-9D41-E11C916EABF7}">
          <p14:sldIdLst>
            <p14:sldId id="538"/>
            <p14:sldId id="472"/>
            <p14:sldId id="778"/>
            <p14:sldId id="641"/>
          </p14:sldIdLst>
        </p14:section>
        <p14:section name="Section 02. 상단 앱 바" id="{7E3E16C3-EA58-458E-98CF-7172C570DB64}">
          <p14:sldIdLst>
            <p14:sldId id="590"/>
            <p14:sldId id="779"/>
            <p14:sldId id="607"/>
            <p14:sldId id="672"/>
            <p14:sldId id="780"/>
            <p14:sldId id="781"/>
            <p14:sldId id="782"/>
            <p14:sldId id="783"/>
            <p14:sldId id="784"/>
            <p14:sldId id="785"/>
            <p14:sldId id="786"/>
            <p14:sldId id="787"/>
            <p14:sldId id="788"/>
            <p14:sldId id="789"/>
            <p14:sldId id="790"/>
            <p14:sldId id="791"/>
            <p14:sldId id="792"/>
            <p14:sldId id="793"/>
            <p14:sldId id="794"/>
            <p14:sldId id="795"/>
            <p14:sldId id="797"/>
            <p14:sldId id="798"/>
            <p14:sldId id="799"/>
            <p14:sldId id="800"/>
            <p14:sldId id="801"/>
            <p14:sldId id="802"/>
            <p14:sldId id="803"/>
            <p14:sldId id="804"/>
            <p14:sldId id="805"/>
            <p14:sldId id="806"/>
            <p14:sldId id="807"/>
            <p14:sldId id="808"/>
            <p14:sldId id="809"/>
            <p14:sldId id="810"/>
            <p14:sldId id="811"/>
            <p14:sldId id="812"/>
            <p14:sldId id="813"/>
            <p14:sldId id="814"/>
            <p14:sldId id="815"/>
            <p14:sldId id="816"/>
            <p14:sldId id="817"/>
            <p14:sldId id="818"/>
            <p14:sldId id="819"/>
            <p14:sldId id="820"/>
            <p14:sldId id="821"/>
            <p14:sldId id="822"/>
            <p14:sldId id="823"/>
            <p14:sldId id="824"/>
            <p14:sldId id="825"/>
            <p14:sldId id="826"/>
            <p14:sldId id="827"/>
            <p14:sldId id="828"/>
            <p14:sldId id="829"/>
            <p14:sldId id="830"/>
            <p14:sldId id="831"/>
            <p14:sldId id="832"/>
            <p14:sldId id="833"/>
            <p14:sldId id="834"/>
            <p14:sldId id="835"/>
            <p14:sldId id="836"/>
            <p14:sldId id="837"/>
            <p14:sldId id="838"/>
            <p14:sldId id="839"/>
            <p14:sldId id="840"/>
            <p14:sldId id="841"/>
            <p14:sldId id="842"/>
            <p14:sldId id="843"/>
            <p14:sldId id="844"/>
            <p14:sldId id="845"/>
            <p14:sldId id="846"/>
            <p14:sldId id="847"/>
            <p14:sldId id="848"/>
            <p14:sldId id="849"/>
            <p14:sldId id="850"/>
            <p14:sldId id="851"/>
            <p14:sldId id="852"/>
            <p14:sldId id="853"/>
            <p14:sldId id="854"/>
            <p14:sldId id="855"/>
            <p14:sldId id="905"/>
            <p14:sldId id="856"/>
            <p14:sldId id="857"/>
            <p14:sldId id="858"/>
          </p14:sldIdLst>
        </p14:section>
        <p14:section name="Section 03. 버튼" id="{34E007FB-C519-4CC6-8F80-C4F40E588DA0}">
          <p14:sldIdLst>
            <p14:sldId id="603"/>
            <p14:sldId id="638"/>
            <p14:sldId id="665"/>
            <p14:sldId id="859"/>
            <p14:sldId id="860"/>
            <p14:sldId id="861"/>
            <p14:sldId id="862"/>
            <p14:sldId id="906"/>
            <p14:sldId id="863"/>
            <p14:sldId id="864"/>
            <p14:sldId id="865"/>
            <p14:sldId id="866"/>
            <p14:sldId id="867"/>
            <p14:sldId id="868"/>
            <p14:sldId id="869"/>
            <p14:sldId id="870"/>
            <p14:sldId id="871"/>
            <p14:sldId id="872"/>
            <p14:sldId id="873"/>
            <p14:sldId id="874"/>
            <p14:sldId id="875"/>
            <p14:sldId id="876"/>
            <p14:sldId id="877"/>
            <p14:sldId id="878"/>
            <p14:sldId id="879"/>
            <p14:sldId id="880"/>
            <p14:sldId id="881"/>
            <p14:sldId id="882"/>
            <p14:sldId id="883"/>
            <p14:sldId id="884"/>
            <p14:sldId id="885"/>
            <p14:sldId id="886"/>
            <p14:sldId id="887"/>
            <p14:sldId id="888"/>
            <p14:sldId id="889"/>
            <p14:sldId id="907"/>
            <p14:sldId id="908"/>
          </p14:sldIdLst>
        </p14:section>
        <p14:section name="Section 04. 하단 내비게이션" id="{0FECA27B-7701-4C33-B7B6-6592BADFC660}">
          <p14:sldIdLst>
            <p14:sldId id="696"/>
            <p14:sldId id="697"/>
            <p14:sldId id="700"/>
            <p14:sldId id="701"/>
            <p14:sldId id="892"/>
            <p14:sldId id="893"/>
            <p14:sldId id="894"/>
            <p14:sldId id="895"/>
            <p14:sldId id="896"/>
            <p14:sldId id="897"/>
            <p14:sldId id="898"/>
            <p14:sldId id="899"/>
            <p14:sldId id="900"/>
            <p14:sldId id="901"/>
            <p14:sldId id="902"/>
            <p14:sldId id="903"/>
            <p14:sldId id="904"/>
            <p14:sldId id="38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19">
          <p15:clr>
            <a:srgbClr val="A4A3A4"/>
          </p15:clr>
        </p15:guide>
        <p15:guide id="2" pos="15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87EA7"/>
    <a:srgbClr val="887577"/>
    <a:srgbClr val="F4ECDF"/>
    <a:srgbClr val="F0E7D9"/>
    <a:srgbClr val="D7CBC6"/>
    <a:srgbClr val="549E39"/>
    <a:srgbClr val="756567"/>
    <a:srgbClr val="FFFFFF"/>
    <a:srgbClr val="EC7AA0"/>
    <a:srgbClr val="F6F4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10" autoAdjust="0"/>
    <p:restoredTop sz="94213" autoAdjust="0"/>
  </p:normalViewPr>
  <p:slideViewPr>
    <p:cSldViewPr>
      <p:cViewPr varScale="1">
        <p:scale>
          <a:sx n="119" d="100"/>
          <a:sy n="119" d="100"/>
        </p:scale>
        <p:origin x="1608" y="108"/>
      </p:cViewPr>
      <p:guideLst>
        <p:guide orient="horz" pos="119"/>
        <p:guide pos="158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1" d="100"/>
          <a:sy n="81" d="100"/>
        </p:scale>
        <p:origin x="-2958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presProps" Target="pres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viewProps" Target="viewProps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43" Type="http://schemas.openxmlformats.org/officeDocument/2006/relationships/slide" Target="slides/slide142.xml"/><Relationship Id="rId148" Type="http://schemas.openxmlformats.org/officeDocument/2006/relationships/handoutMaster" Target="handoutMasters/handoutMaster1.xml"/><Relationship Id="rId15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C39FFA-0F1A-413B-9BFE-941741C2D487}" type="datetimeFigureOut">
              <a:rPr lang="ko-KR" altLang="en-US" smtClean="0"/>
              <a:pPr/>
              <a:t>2024-02-27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4E8097-7531-4C06-8889-FE1FF848364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232961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54C1B5-EB92-45E6-AFCD-6AAB73579DF8}" type="datetimeFigureOut">
              <a:rPr lang="ko-KR" altLang="en-US" smtClean="0"/>
              <a:pPr/>
              <a:t>2024-02-27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1137B9-5383-4519-A69D-AA54E0B9CE3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505509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1">
    <p:bg>
      <p:bgPr>
        <a:solidFill>
          <a:srgbClr val="F4F2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B516E544-61A3-0375-1806-878B82782F8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0" y="5301208"/>
            <a:ext cx="9144000" cy="1556792"/>
          </a:xfrm>
          <a:prstGeom prst="rect">
            <a:avLst/>
          </a:prstGeom>
          <a:solidFill>
            <a:srgbClr val="587EA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A2502F2-0222-DF37-BC50-6858EBE407DA}"/>
              </a:ext>
            </a:extLst>
          </p:cNvPr>
          <p:cNvSpPr txBox="1"/>
          <p:nvPr userDrawn="1"/>
        </p:nvSpPr>
        <p:spPr>
          <a:xfrm>
            <a:off x="971600" y="2442938"/>
            <a:ext cx="2808312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92500" lnSpcReduction="20000"/>
          </a:bodyPr>
          <a:lstStyle/>
          <a:p>
            <a:endParaRPr lang="ko-KR" altLang="en-US" sz="6600" dirty="0"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CC5404F-D0D6-8FA0-8032-7390F0AA7AFD}"/>
              </a:ext>
            </a:extLst>
          </p:cNvPr>
          <p:cNvSpPr txBox="1"/>
          <p:nvPr userDrawn="1"/>
        </p:nvSpPr>
        <p:spPr>
          <a:xfrm>
            <a:off x="812345" y="2510668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endParaRPr lang="ko-KR" altLang="en-US" sz="66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1C83091-B858-0DA4-3B3E-3D79A31084C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7504" y="116632"/>
            <a:ext cx="1440160" cy="32367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84FBADD-0241-AD9A-DE27-F20DFE257E2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076056" y="1484784"/>
            <a:ext cx="2332177" cy="331236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71AFFBE-B2C9-1D58-D0C7-ED73BBCA938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164288" y="32979"/>
            <a:ext cx="1944216" cy="50549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C23CDBE-0BD2-80F6-81B4-80F4F51137B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43608" y="980728"/>
            <a:ext cx="3240360" cy="414202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D8B2BEFF-DA24-90B9-4B26-FE66C708458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7380312" y="4509120"/>
            <a:ext cx="1521883" cy="531183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343FE629-A548-5AC2-D148-06DAB6E42FF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7596336" y="836712"/>
            <a:ext cx="1077105" cy="1152128"/>
          </a:xfrm>
          <a:prstGeom prst="rect">
            <a:avLst/>
          </a:prstGeom>
        </p:spPr>
      </p:pic>
      <p:pic>
        <p:nvPicPr>
          <p:cNvPr id="1027" name="그림 1026">
            <a:extLst>
              <a:ext uri="{FF2B5EF4-FFF2-40B4-BE49-F238E27FC236}">
                <a16:creationId xmlns:a16="http://schemas.microsoft.com/office/drawing/2014/main" id="{6EF87A13-EBCE-56CE-9BA9-024B6DB0559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7452320" y="2348880"/>
            <a:ext cx="579053" cy="659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8121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6"/>
          <p:cNvSpPr/>
          <p:nvPr userDrawn="1"/>
        </p:nvSpPr>
        <p:spPr>
          <a:xfrm>
            <a:off x="-1" y="6165304"/>
            <a:ext cx="9144001" cy="692696"/>
          </a:xfrm>
          <a:prstGeom prst="rect">
            <a:avLst/>
          </a:prstGeom>
          <a:solidFill>
            <a:srgbClr val="F6F4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5" name="직사각형 10"/>
          <p:cNvSpPr/>
          <p:nvPr userDrawn="1"/>
        </p:nvSpPr>
        <p:spPr>
          <a:xfrm>
            <a:off x="0" y="6092750"/>
            <a:ext cx="9144000" cy="72554"/>
          </a:xfrm>
          <a:prstGeom prst="rect">
            <a:avLst/>
          </a:prstGeom>
          <a:solidFill>
            <a:srgbClr val="587E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pic>
        <p:nvPicPr>
          <p:cNvPr id="12" name="Picture 4" descr="C:\Users\김현용\Desktop\제호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888" y="5589240"/>
            <a:ext cx="1905001" cy="31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>
            <a:spLocks noChangeArrowheads="1"/>
          </p:cNvSpPr>
          <p:nvPr userDrawn="1"/>
        </p:nvSpPr>
        <p:spPr bwMode="auto">
          <a:xfrm>
            <a:off x="3055289" y="6309320"/>
            <a:ext cx="2892138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altLang="ko-KR" sz="11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Copyright © 2024 </a:t>
            </a:r>
            <a:r>
              <a:rPr lang="en-US" altLang="ko-KR" sz="1100" b="1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Hanbit</a:t>
            </a:r>
            <a:r>
              <a:rPr lang="en-US" altLang="ko-KR" sz="11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Academy, Inc.</a:t>
            </a:r>
          </a:p>
          <a:p>
            <a:pPr algn="ctr" eaLnBrk="1" hangingPunct="1">
              <a:defRPr/>
            </a:pPr>
            <a:r>
              <a:rPr lang="en-US" altLang="ko-KR" sz="11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All rights reserved.</a:t>
            </a:r>
            <a:endParaRPr lang="ko-KR" altLang="ko-KR" sz="1100" b="1" dirty="0">
              <a:solidFill>
                <a:schemeClr val="tx1"/>
              </a:solidFill>
              <a:latin typeface="맑은 고딕" panose="020B0503020000020004" pitchFamily="50" charset="-127"/>
              <a:ea typeface="굴림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2CAF67A-39D6-A8AE-DEF6-83DF0D0273C2}"/>
              </a:ext>
            </a:extLst>
          </p:cNvPr>
          <p:cNvSpPr txBox="1"/>
          <p:nvPr userDrawn="1"/>
        </p:nvSpPr>
        <p:spPr>
          <a:xfrm>
            <a:off x="2555776" y="2564904"/>
            <a:ext cx="4176464" cy="1296144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 fontScale="85000" lnSpcReduction="10000"/>
          </a:bodyPr>
          <a:lstStyle/>
          <a:p>
            <a:r>
              <a:rPr lang="en-US" altLang="ko-KR" sz="5400" b="1" dirty="0">
                <a:solidFill>
                  <a:srgbClr val="EC7AA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THANK YOU!</a:t>
            </a:r>
            <a:endParaRPr lang="ko-KR" altLang="en-US" sz="5400" b="1" dirty="0">
              <a:solidFill>
                <a:srgbClr val="EC7AA0"/>
              </a:solidFill>
              <a:latin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7532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저작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29" descr="쿡북로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459141" y="485909"/>
            <a:ext cx="1216025" cy="322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6"/>
          <p:cNvSpPr txBox="1">
            <a:spLocks noChangeArrowheads="1"/>
          </p:cNvSpPr>
          <p:nvPr userDrawn="1"/>
        </p:nvSpPr>
        <p:spPr bwMode="auto">
          <a:xfrm>
            <a:off x="612452" y="981075"/>
            <a:ext cx="7991475" cy="46166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IT</a:t>
            </a:r>
            <a:r>
              <a:rPr kumimoji="0" lang="en-US" altLang="ko-KR" sz="2400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0" lang="en-US" altLang="ko-KR" sz="2400" baseline="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CookBook</a:t>
            </a:r>
            <a:r>
              <a:rPr kumimoji="0" lang="en-US" altLang="ko-KR" sz="2400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kumimoji="0" lang="ko-KR" altLang="en-US" sz="2400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웹 디자인</a:t>
            </a:r>
            <a:endParaRPr kumimoji="0" lang="de-DE" altLang="ko-KR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7"/>
          <p:cNvSpPr txBox="1"/>
          <p:nvPr userDrawn="1"/>
        </p:nvSpPr>
        <p:spPr>
          <a:xfrm>
            <a:off x="612453" y="1700213"/>
            <a:ext cx="7991475" cy="157581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vl="1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solidFill>
                <a:srgbClr val="222222"/>
              </a:solidFill>
              <a:ea typeface="맑은 고딕" pitchFamily="50" charset="-127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4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 pitchFamily="50" charset="-127"/>
              </a:rPr>
              <a:t>[</a:t>
            </a:r>
            <a:r>
              <a:rPr kumimoji="0" lang="ko-KR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 pitchFamily="50" charset="-127"/>
              </a:rPr>
              <a:t>강의교안 이용 안내</a:t>
            </a:r>
            <a:r>
              <a:rPr kumimoji="0" lang="en-US" altLang="ko-KR" sz="14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 pitchFamily="50" charset="-127"/>
              </a:rPr>
              <a:t>]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ea typeface="맑은 고딕" pitchFamily="50" charset="-127"/>
            </a:endParaRPr>
          </a:p>
          <a:p>
            <a:pPr marL="171450" indent="-17145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400" dirty="0">
                <a:ea typeface="맑은 고딕" pitchFamily="50" charset="-127"/>
              </a:rPr>
              <a:t>본 강의교안의 저작권은 </a:t>
            </a:r>
            <a:r>
              <a:rPr kumimoji="0" lang="ko-KR" altLang="en-US" sz="1400" dirty="0" err="1">
                <a:ea typeface="맑은 고딕" pitchFamily="50" charset="-127"/>
              </a:rPr>
              <a:t>한빛아카데미</a:t>
            </a:r>
            <a:r>
              <a:rPr kumimoji="0" lang="ko-KR" altLang="en-US" sz="1400" dirty="0">
                <a:ea typeface="맑은 고딕" pitchFamily="50" charset="-127"/>
              </a:rPr>
              <a:t>㈜에 있습니다</a:t>
            </a:r>
            <a:r>
              <a:rPr kumimoji="0" lang="en-US" altLang="ko-KR" sz="1400" dirty="0">
                <a:ea typeface="맑은 고딕" pitchFamily="50" charset="-127"/>
              </a:rPr>
              <a:t>.</a:t>
            </a:r>
            <a:r>
              <a:rPr kumimoji="0" lang="ko-KR" altLang="en-US" sz="1400" dirty="0">
                <a:solidFill>
                  <a:srgbClr val="222222"/>
                </a:solidFill>
                <a:ea typeface="맑은 고딕" pitchFamily="50" charset="-127"/>
              </a:rPr>
              <a:t> </a:t>
            </a:r>
            <a:endParaRPr kumimoji="0" lang="en-US" altLang="ko-KR" sz="1400" dirty="0">
              <a:solidFill>
                <a:srgbClr val="222222"/>
              </a:solidFill>
              <a:ea typeface="맑은 고딕" pitchFamily="50" charset="-127"/>
            </a:endParaRPr>
          </a:p>
          <a:p>
            <a:pPr marL="171450" indent="-17145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이 자료를 무단으로 전제하거나 배포할 경우 저작권법 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136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조에 의거하여 최고 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5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년 이하의 징역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 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또는 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5</a:t>
            </a:r>
            <a:r>
              <a:rPr kumimoji="0" lang="ko-KR" altLang="en-US" sz="1400" u="sng" dirty="0" err="1">
                <a:solidFill>
                  <a:srgbClr val="222222"/>
                </a:solidFill>
                <a:ea typeface="맑은 고딕" pitchFamily="50" charset="-127"/>
              </a:rPr>
              <a:t>천만원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 이하의 벌금에 처할 수 있고 이를 병과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(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倂科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)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할 수도 있습니다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.</a:t>
            </a:r>
          </a:p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 dirty="0">
              <a:ea typeface="맑은 고딕" pitchFamily="50" charset="-127"/>
            </a:endParaRPr>
          </a:p>
        </p:txBody>
      </p:sp>
      <p:sp>
        <p:nvSpPr>
          <p:cNvPr id="5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rgbClr val="587E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solidFill>
                <a:srgbClr val="BB99C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01440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저작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29" descr="쿡북로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459141" y="485909"/>
            <a:ext cx="1216025" cy="322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6"/>
          <p:cNvSpPr txBox="1">
            <a:spLocks noChangeArrowheads="1"/>
          </p:cNvSpPr>
          <p:nvPr userDrawn="1"/>
        </p:nvSpPr>
        <p:spPr bwMode="auto">
          <a:xfrm>
            <a:off x="612452" y="981075"/>
            <a:ext cx="7991475" cy="46166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IT</a:t>
            </a:r>
            <a:r>
              <a:rPr kumimoji="0" lang="en-US" altLang="ko-KR" sz="2400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0" lang="en-US" altLang="ko-KR" sz="2400" baseline="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CookBook</a:t>
            </a:r>
            <a:r>
              <a:rPr kumimoji="0" lang="en-US" altLang="ko-KR" sz="2400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kumimoji="0" lang="ko-KR" altLang="en-US" sz="2400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컴퓨터 아키텍처 </a:t>
            </a:r>
            <a:r>
              <a:rPr kumimoji="0" lang="en-US" altLang="ko-KR" sz="1800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kumimoji="0" lang="ko-KR" altLang="en-US" sz="1800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컴퓨터 구조 및 동작 원리</a:t>
            </a:r>
            <a:endParaRPr kumimoji="0" lang="de-DE" altLang="ko-KR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7"/>
          <p:cNvSpPr txBox="1"/>
          <p:nvPr userDrawn="1"/>
        </p:nvSpPr>
        <p:spPr>
          <a:xfrm>
            <a:off x="612453" y="1700213"/>
            <a:ext cx="7991475" cy="157581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vl="1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solidFill>
                <a:srgbClr val="222222"/>
              </a:solidFill>
              <a:ea typeface="맑은 고딕" pitchFamily="50" charset="-127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4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 pitchFamily="50" charset="-127"/>
              </a:rPr>
              <a:t>[</a:t>
            </a:r>
            <a:r>
              <a:rPr kumimoji="0" lang="ko-KR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 pitchFamily="50" charset="-127"/>
              </a:rPr>
              <a:t>강의교안 이용 안내</a:t>
            </a:r>
            <a:r>
              <a:rPr kumimoji="0" lang="en-US" altLang="ko-KR" sz="14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 pitchFamily="50" charset="-127"/>
              </a:rPr>
              <a:t>]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ea typeface="맑은 고딕" pitchFamily="50" charset="-127"/>
            </a:endParaRPr>
          </a:p>
          <a:p>
            <a:pPr marL="171450" indent="-17145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400" dirty="0">
                <a:ea typeface="맑은 고딕" pitchFamily="50" charset="-127"/>
              </a:rPr>
              <a:t>본 강의교안의 저작권은 </a:t>
            </a:r>
            <a:r>
              <a:rPr kumimoji="0" lang="ko-KR" altLang="en-US" sz="1400" dirty="0" err="1">
                <a:ea typeface="맑은 고딕" pitchFamily="50" charset="-127"/>
              </a:rPr>
              <a:t>한빛아카데미</a:t>
            </a:r>
            <a:r>
              <a:rPr kumimoji="0" lang="ko-KR" altLang="en-US" sz="1400" dirty="0">
                <a:ea typeface="맑은 고딕" pitchFamily="50" charset="-127"/>
              </a:rPr>
              <a:t>㈜에 있습니다</a:t>
            </a:r>
            <a:r>
              <a:rPr kumimoji="0" lang="en-US" altLang="ko-KR" sz="1400" dirty="0">
                <a:ea typeface="맑은 고딕" pitchFamily="50" charset="-127"/>
              </a:rPr>
              <a:t>.</a:t>
            </a:r>
            <a:r>
              <a:rPr kumimoji="0" lang="ko-KR" altLang="en-US" sz="1400" dirty="0">
                <a:solidFill>
                  <a:srgbClr val="222222"/>
                </a:solidFill>
                <a:ea typeface="맑은 고딕" pitchFamily="50" charset="-127"/>
              </a:rPr>
              <a:t> </a:t>
            </a:r>
            <a:endParaRPr kumimoji="0" lang="en-US" altLang="ko-KR" sz="1400" dirty="0">
              <a:solidFill>
                <a:srgbClr val="222222"/>
              </a:solidFill>
              <a:ea typeface="맑은 고딕" pitchFamily="50" charset="-127"/>
            </a:endParaRPr>
          </a:p>
          <a:p>
            <a:pPr marL="171450" indent="-17145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이 자료를 무단으로 전제하거나 배포할 경우 저작권법 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136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조에 의거하여 최고 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5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년 이하의 징역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 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또는 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5</a:t>
            </a:r>
            <a:r>
              <a:rPr kumimoji="0" lang="ko-KR" altLang="en-US" sz="1400" u="sng" dirty="0" err="1">
                <a:solidFill>
                  <a:srgbClr val="222222"/>
                </a:solidFill>
                <a:ea typeface="맑은 고딕" pitchFamily="50" charset="-127"/>
              </a:rPr>
              <a:t>천만원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 이하의 벌금에 처할 수 있고 이를 병과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(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倂科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)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할 수도 있습니다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.</a:t>
            </a:r>
          </a:p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 dirty="0">
              <a:ea typeface="맑은 고딕" pitchFamily="50" charset="-127"/>
            </a:endParaRPr>
          </a:p>
        </p:txBody>
      </p:sp>
      <p:sp>
        <p:nvSpPr>
          <p:cNvPr id="5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rgbClr val="587E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9"/>
          <p:cNvSpPr txBox="1"/>
          <p:nvPr userDrawn="1"/>
        </p:nvSpPr>
        <p:spPr>
          <a:xfrm>
            <a:off x="755576" y="768921"/>
            <a:ext cx="4085697" cy="76944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4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87EA7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  <a:cs typeface="Tahoma" pitchFamily="34" charset="0"/>
              </a:rPr>
              <a:t>목차</a:t>
            </a: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55576" y="1851323"/>
            <a:ext cx="7615014" cy="4104456"/>
          </a:xfrm>
        </p:spPr>
        <p:txBody>
          <a:bodyPr/>
          <a:lstStyle>
            <a:lvl1pPr marL="457200" indent="-457200">
              <a:lnSpc>
                <a:spcPct val="200000"/>
              </a:lnSpc>
              <a:buFont typeface="+mj-lt"/>
              <a:buAutoNum type="arabicPeriod"/>
              <a:defRPr sz="20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3" name="모서리가 둥근 직사각형 8">
            <a:extLst>
              <a:ext uri="{FF2B5EF4-FFF2-40B4-BE49-F238E27FC236}">
                <a16:creationId xmlns:a16="http://schemas.microsoft.com/office/drawing/2014/main" id="{433ABD05-5EB3-68A2-A471-E87B777CC85B}"/>
              </a:ext>
            </a:extLst>
          </p:cNvPr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rgbClr val="587E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학습목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55576" y="1844824"/>
            <a:ext cx="7704856" cy="4104456"/>
          </a:xfrm>
        </p:spPr>
        <p:txBody>
          <a:bodyPr/>
          <a:lstStyle>
            <a:lvl1pPr marL="457200" indent="-457200">
              <a:lnSpc>
                <a:spcPct val="200000"/>
              </a:lnSpc>
              <a:buFont typeface="Arial" pitchFamily="34" charset="0"/>
              <a:buChar char="•"/>
              <a:defRPr sz="18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5" name="TextBox 9"/>
          <p:cNvSpPr txBox="1"/>
          <p:nvPr userDrawn="1"/>
        </p:nvSpPr>
        <p:spPr>
          <a:xfrm>
            <a:off x="611560" y="762422"/>
            <a:ext cx="4085697" cy="76944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4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87EA7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  <a:cs typeface="Tahoma" pitchFamily="34" charset="0"/>
              </a:rPr>
              <a:t>학습목표</a:t>
            </a:r>
          </a:p>
        </p:txBody>
      </p:sp>
      <p:sp>
        <p:nvSpPr>
          <p:cNvPr id="4" name="모서리가 둥근 직사각형 8">
            <a:extLst>
              <a:ext uri="{FF2B5EF4-FFF2-40B4-BE49-F238E27FC236}">
                <a16:creationId xmlns:a16="http://schemas.microsoft.com/office/drawing/2014/main" id="{8298D6B7-6932-0F57-154F-D28D7D29AAAE}"/>
              </a:ext>
            </a:extLst>
          </p:cNvPr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rgbClr val="587E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섹션 목차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6840760" cy="548680"/>
          </a:xfrm>
        </p:spPr>
        <p:txBody>
          <a:bodyPr/>
          <a:lstStyle>
            <a:lvl1pPr marL="457200" indent="-457200" algn="l">
              <a:buClr>
                <a:srgbClr val="587EA7"/>
              </a:buClr>
              <a:buFont typeface="+mj-lt"/>
              <a:buAutoNum type="arabicPeriod"/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2124744" y="908051"/>
            <a:ext cx="2339752" cy="0"/>
          </a:xfrm>
          <a:prstGeom prst="line">
            <a:avLst/>
          </a:prstGeom>
          <a:ln w="76200">
            <a:solidFill>
              <a:srgbClr val="819EBD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4464496" y="908051"/>
            <a:ext cx="2339752" cy="0"/>
          </a:xfrm>
          <a:prstGeom prst="line">
            <a:avLst/>
          </a:prstGeom>
          <a:ln w="76200">
            <a:solidFill>
              <a:srgbClr val="AFC1D5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>
            <a:off x="6804248" y="908051"/>
            <a:ext cx="2339752" cy="0"/>
          </a:xfrm>
          <a:prstGeom prst="line">
            <a:avLst/>
          </a:prstGeom>
          <a:ln w="76200">
            <a:solidFill>
              <a:srgbClr val="DEE6EE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 userDrawn="1"/>
        </p:nvCxnSpPr>
        <p:spPr>
          <a:xfrm>
            <a:off x="0" y="908051"/>
            <a:ext cx="2339752" cy="0"/>
          </a:xfrm>
          <a:prstGeom prst="line">
            <a:avLst/>
          </a:prstGeom>
          <a:ln w="76200">
            <a:solidFill>
              <a:srgbClr val="587EA7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내용 개체 틀 2"/>
          <p:cNvSpPr>
            <a:spLocks noGrp="1"/>
          </p:cNvSpPr>
          <p:nvPr>
            <p:ph idx="10" hasCustomPrompt="1"/>
          </p:nvPr>
        </p:nvSpPr>
        <p:spPr>
          <a:xfrm>
            <a:off x="539552" y="1196752"/>
            <a:ext cx="8208912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>
                <a:latin typeface="+mn-ea"/>
                <a:ea typeface="+mn-ea"/>
              </a:defRPr>
            </a:lvl1pPr>
            <a:lvl2pPr marL="552450" indent="-285750">
              <a:lnSpc>
                <a:spcPct val="150000"/>
              </a:lnSpc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/>
            </a:lvl2pPr>
            <a:lvl3pPr marL="619125" indent="-171450">
              <a:lnSpc>
                <a:spcPct val="150000"/>
              </a:lnSpc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/>
            </a:lvl3pPr>
            <a:lvl4pPr marL="800100" indent="-171450">
              <a:lnSpc>
                <a:spcPct val="150000"/>
              </a:lnSpc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/>
            </a:lvl4pPr>
            <a:lvl5pPr marL="809625" indent="0">
              <a:buClr>
                <a:schemeClr val="accent6"/>
              </a:buClr>
              <a:buFont typeface="맑은 고딕" panose="020B0503020000020004" pitchFamily="50" charset="-127"/>
              <a:buNone/>
              <a:defRPr sz="11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둘째 수준</a:t>
            </a:r>
            <a:endParaRPr lang="en-US" altLang="ko-KR" dirty="0"/>
          </a:p>
          <a:p>
            <a:pPr lvl="2"/>
            <a:r>
              <a:rPr lang="ko-KR" altLang="en-US" dirty="0"/>
              <a:t> 셋째 수준</a:t>
            </a:r>
            <a:endParaRPr lang="en-US" altLang="ko-KR" dirty="0"/>
          </a:p>
          <a:p>
            <a:pPr lvl="3"/>
            <a:r>
              <a:rPr lang="ko-KR" altLang="en-US" dirty="0"/>
              <a:t>넷째 수준 </a:t>
            </a:r>
            <a:endParaRPr lang="en-US" altLang="ko-KR" dirty="0"/>
          </a:p>
          <a:p>
            <a:pPr lvl="3"/>
            <a:endParaRPr lang="ko-KR" altLang="en-US" dirty="0"/>
          </a:p>
          <a:p>
            <a:pPr lvl="0"/>
            <a:endParaRPr lang="ko-KR" altLang="en-US" dirty="0"/>
          </a:p>
          <a:p>
            <a:pPr lvl="1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EFA148-5D0F-9E6F-B219-F24F83C1CA9F}"/>
              </a:ext>
            </a:extLst>
          </p:cNvPr>
          <p:cNvSpPr txBox="1"/>
          <p:nvPr userDrawn="1"/>
        </p:nvSpPr>
        <p:spPr>
          <a:xfrm>
            <a:off x="8244408" y="6525344"/>
            <a:ext cx="648072" cy="360040"/>
          </a:xfrm>
          <a:prstGeom prst="rect">
            <a:avLst/>
          </a:prstGeom>
        </p:spPr>
        <p:txBody>
          <a:bodyPr vert="horz" wrap="square" lIns="68580" tIns="34290" rIns="68580" bIns="34290" rtlCol="0" anchor="ctr">
            <a:noAutofit/>
          </a:bodyPr>
          <a:lstStyle/>
          <a:p>
            <a:pPr algn="ctr"/>
            <a:fld id="{B921D178-B3E2-41DF-B6F9-C73B8CC656FA}" type="slidenum">
              <a:rPr lang="ko-KR" altLang="en-US" sz="1050" smtClean="0">
                <a:solidFill>
                  <a:schemeClr val="bg1">
                    <a:lumMod val="50000"/>
                  </a:schemeClr>
                </a:solidFill>
              </a:rPr>
              <a:pPr algn="ctr"/>
              <a:t>‹#›</a:t>
            </a:fld>
            <a:endParaRPr lang="ko-KR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70D586-488F-92D0-FEE0-8092253DDA70}"/>
              </a:ext>
            </a:extLst>
          </p:cNvPr>
          <p:cNvSpPr txBox="1"/>
          <p:nvPr userDrawn="1"/>
        </p:nvSpPr>
        <p:spPr>
          <a:xfrm>
            <a:off x="8553698" y="6525344"/>
            <a:ext cx="648072" cy="360040"/>
          </a:xfrm>
          <a:prstGeom prst="rect">
            <a:avLst/>
          </a:prstGeom>
        </p:spPr>
        <p:txBody>
          <a:bodyPr vert="horz" wrap="square" lIns="68580" tIns="34290" rIns="68580" bIns="34290" rtlCol="0" anchor="ctr">
            <a:noAutofit/>
          </a:bodyPr>
          <a:lstStyle/>
          <a:p>
            <a:pPr algn="ctr"/>
            <a:r>
              <a:rPr lang="en-US" altLang="ko-KR" sz="1050" dirty="0">
                <a:solidFill>
                  <a:schemeClr val="bg1">
                    <a:lumMod val="50000"/>
                  </a:schemeClr>
                </a:solidFill>
              </a:rPr>
              <a:t>/ 145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13263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560840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3" name="내용 개체 틀 2"/>
          <p:cNvSpPr>
            <a:spLocks noGrp="1"/>
          </p:cNvSpPr>
          <p:nvPr>
            <p:ph idx="1"/>
          </p:nvPr>
        </p:nvSpPr>
        <p:spPr>
          <a:xfrm>
            <a:off x="539552" y="1196752"/>
            <a:ext cx="3924944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Font typeface="Wingdings" pitchFamily="2" charset="2"/>
              <a:buChar char="n"/>
              <a:defRPr sz="1600" b="1">
                <a:latin typeface="+mn-ea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/>
            </a:lvl3pPr>
            <a:lvl4pPr marL="809625" indent="-180975">
              <a:spcAft>
                <a:spcPts val="300"/>
              </a:spcAft>
              <a:buSzPct val="96000"/>
              <a:defRPr sz="1100"/>
            </a:lvl4pPr>
            <a:lvl5pPr marL="990600" indent="-180975">
              <a:defRPr sz="11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5" name="내용 개체 틀 2"/>
          <p:cNvSpPr>
            <a:spLocks noGrp="1"/>
          </p:cNvSpPr>
          <p:nvPr>
            <p:ph idx="10"/>
          </p:nvPr>
        </p:nvSpPr>
        <p:spPr>
          <a:xfrm>
            <a:off x="4644008" y="1196752"/>
            <a:ext cx="3924944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Font typeface="Wingdings" pitchFamily="2" charset="2"/>
              <a:buChar char="n"/>
              <a:defRPr sz="1600" b="1">
                <a:latin typeface="+mn-ea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/>
            </a:lvl3pPr>
            <a:lvl4pPr marL="809625" indent="-180975">
              <a:spcAft>
                <a:spcPts val="300"/>
              </a:spcAft>
              <a:buSzPct val="96000"/>
              <a:defRPr sz="1100"/>
            </a:lvl4pPr>
            <a:lvl5pPr marL="990600" indent="-180975">
              <a:defRPr sz="11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pic>
        <p:nvPicPr>
          <p:cNvPr id="14" name="그림 29" descr="쿡북로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68344" y="485909"/>
            <a:ext cx="1216025" cy="322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6" name="직선 연결선 15"/>
          <p:cNvCxnSpPr/>
          <p:nvPr userDrawn="1"/>
        </p:nvCxnSpPr>
        <p:spPr>
          <a:xfrm>
            <a:off x="2124744" y="908051"/>
            <a:ext cx="2339752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 userDrawn="1"/>
        </p:nvCxnSpPr>
        <p:spPr>
          <a:xfrm>
            <a:off x="4464496" y="908051"/>
            <a:ext cx="2339752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 userDrawn="1"/>
        </p:nvCxnSpPr>
        <p:spPr>
          <a:xfrm>
            <a:off x="6804248" y="908051"/>
            <a:ext cx="2339752" cy="0"/>
          </a:xfrm>
          <a:prstGeom prst="line">
            <a:avLst/>
          </a:prstGeom>
          <a:ln w="7620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 userDrawn="1"/>
        </p:nvCxnSpPr>
        <p:spPr>
          <a:xfrm>
            <a:off x="0" y="908051"/>
            <a:ext cx="2339752" cy="0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76D4F6C0-1CEE-ADC8-568B-29D3BBEFDACD}"/>
              </a:ext>
            </a:extLst>
          </p:cNvPr>
          <p:cNvCxnSpPr/>
          <p:nvPr userDrawn="1"/>
        </p:nvCxnSpPr>
        <p:spPr>
          <a:xfrm>
            <a:off x="2124744" y="908051"/>
            <a:ext cx="2339752" cy="0"/>
          </a:xfrm>
          <a:prstGeom prst="line">
            <a:avLst/>
          </a:prstGeom>
          <a:ln w="76200">
            <a:solidFill>
              <a:schemeClr val="accent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1778C5D-20D1-7098-C5A6-17322289A606}"/>
              </a:ext>
            </a:extLst>
          </p:cNvPr>
          <p:cNvCxnSpPr/>
          <p:nvPr userDrawn="1"/>
        </p:nvCxnSpPr>
        <p:spPr>
          <a:xfrm>
            <a:off x="4464496" y="908051"/>
            <a:ext cx="2339752" cy="0"/>
          </a:xfrm>
          <a:prstGeom prst="line">
            <a:avLst/>
          </a:prstGeom>
          <a:ln w="76200">
            <a:solidFill>
              <a:schemeClr val="accent2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18EBE931-FA1C-2D09-7869-2F68968D6DAF}"/>
              </a:ext>
            </a:extLst>
          </p:cNvPr>
          <p:cNvCxnSpPr/>
          <p:nvPr userDrawn="1"/>
        </p:nvCxnSpPr>
        <p:spPr>
          <a:xfrm>
            <a:off x="6804248" y="908051"/>
            <a:ext cx="2339752" cy="0"/>
          </a:xfrm>
          <a:prstGeom prst="line">
            <a:avLst/>
          </a:prstGeom>
          <a:ln w="76200">
            <a:solidFill>
              <a:schemeClr val="accent3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82189C53-2C2C-23A9-E642-C34E53DCC73C}"/>
              </a:ext>
            </a:extLst>
          </p:cNvPr>
          <p:cNvCxnSpPr/>
          <p:nvPr userDrawn="1"/>
        </p:nvCxnSpPr>
        <p:spPr>
          <a:xfrm>
            <a:off x="0" y="908051"/>
            <a:ext cx="2339752" cy="0"/>
          </a:xfrm>
          <a:prstGeom prst="line">
            <a:avLst/>
          </a:prstGeom>
          <a:ln w="762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7191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bg>
      <p:bgPr>
        <a:solidFill>
          <a:srgbClr val="587EA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 userDrawn="1"/>
        </p:nvSpPr>
        <p:spPr>
          <a:xfrm>
            <a:off x="323528" y="404664"/>
            <a:ext cx="8497887" cy="6048375"/>
          </a:xfrm>
          <a:prstGeom prst="roundRect">
            <a:avLst>
              <a:gd name="adj" fmla="val 5013"/>
            </a:avLst>
          </a:prstGeom>
          <a:solidFill>
            <a:srgbClr val="F4F2ED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solidFill>
                <a:srgbClr val="FF9999"/>
              </a:solidFill>
            </a:endParaRPr>
          </a:p>
        </p:txBody>
      </p:sp>
      <p:sp>
        <p:nvSpPr>
          <p:cNvPr id="7" name="텍스트 개체 틀 6"/>
          <p:cNvSpPr>
            <a:spLocks noGrp="1"/>
          </p:cNvSpPr>
          <p:nvPr userDrawn="1"/>
        </p:nvSpPr>
        <p:spPr bwMode="auto">
          <a:xfrm>
            <a:off x="719101" y="3412604"/>
            <a:ext cx="7704856" cy="938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" name="텍스트 개체 틀 6"/>
          <p:cNvSpPr>
            <a:spLocks noGrp="1"/>
          </p:cNvSpPr>
          <p:nvPr userDrawn="1"/>
        </p:nvSpPr>
        <p:spPr bwMode="auto">
          <a:xfrm>
            <a:off x="719101" y="2348880"/>
            <a:ext cx="7704856" cy="938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56047" y="2620219"/>
            <a:ext cx="7704856" cy="93893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FontTx/>
              <a:buNone/>
              <a:defRPr sz="44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10" name="텍스트 개체 틀 6"/>
          <p:cNvSpPr>
            <a:spLocks noGrp="1"/>
          </p:cNvSpPr>
          <p:nvPr>
            <p:ph type="body" sz="quarter" idx="14"/>
          </p:nvPr>
        </p:nvSpPr>
        <p:spPr>
          <a:xfrm>
            <a:off x="755576" y="1573493"/>
            <a:ext cx="7704856" cy="93893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FontTx/>
              <a:buNone/>
              <a:defRPr sz="4800" b="1">
                <a:solidFill>
                  <a:srgbClr val="587EA7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A12C0C3-4A5D-860A-9552-59E56D81E1D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07904" y="4437112"/>
            <a:ext cx="1842230" cy="1987221"/>
          </a:xfrm>
          <a:prstGeom prst="rect">
            <a:avLst/>
          </a:prstGeom>
        </p:spPr>
      </p:pic>
      <p:sp>
        <p:nvSpPr>
          <p:cNvPr id="3" name="텍스트 개체 틀 6">
            <a:extLst>
              <a:ext uri="{FF2B5EF4-FFF2-40B4-BE49-F238E27FC236}">
                <a16:creationId xmlns:a16="http://schemas.microsoft.com/office/drawing/2014/main" id="{C6A3A0BB-E009-2357-F24B-14E7B3CD412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55576" y="3645024"/>
            <a:ext cx="7704856" cy="93893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FontTx/>
              <a:buNone/>
              <a:defRPr sz="18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516951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251520" y="274638"/>
            <a:ext cx="8712968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251520" y="1600200"/>
            <a:ext cx="8712968" cy="4853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534869"/>
            <a:ext cx="2133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fld id="{E1226ACF-D5D0-4844-AFCE-6B27E0A7EE0A}" type="datetime1">
              <a:rPr lang="ko-KR" altLang="en-US" smtClean="0"/>
              <a:t>2024-02-27</a:t>
            </a:fld>
            <a:endParaRPr lang="ko-KR" altLang="en-US" dirty="0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525344"/>
            <a:ext cx="2895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515819"/>
            <a:ext cx="2133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78" r:id="rId4"/>
    <p:sldLayoutId id="2147483679" r:id="rId5"/>
    <p:sldLayoutId id="2147483680" r:id="rId6"/>
    <p:sldLayoutId id="2147483686" r:id="rId7"/>
    <p:sldLayoutId id="2147483685" r:id="rId8"/>
    <p:sldLayoutId id="2147483690" r:id="rId9"/>
  </p:sldLayoutIdLst>
  <p:hf hd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Blip>
          <a:blip r:embed="rId11"/>
        </a:buBlip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7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0.png"/><Relationship Id="rId4" Type="http://schemas.openxmlformats.org/officeDocument/2006/relationships/image" Target="../media/image21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8.png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제목 1"/>
          <p:cNvSpPr>
            <a:spLocks noGrp="1"/>
          </p:cNvSpPr>
          <p:nvPr>
            <p:ph type="title" idx="4294967295"/>
          </p:nvPr>
        </p:nvSpPr>
        <p:spPr>
          <a:xfrm>
            <a:off x="658168" y="6021288"/>
            <a:ext cx="8306320" cy="625958"/>
          </a:xfrm>
        </p:spPr>
        <p:txBody>
          <a:bodyPr/>
          <a:lstStyle/>
          <a:p>
            <a:pPr algn="l" eaLnBrk="1" hangingPunct="1"/>
            <a:r>
              <a:rPr lang="en-US" altLang="ko-KR" sz="3200" b="1" dirty="0">
                <a:solidFill>
                  <a:schemeClr val="bg1"/>
                </a:solidFill>
              </a:rPr>
              <a:t>CHAPTER 08. </a:t>
            </a:r>
            <a:r>
              <a:rPr lang="ko-KR" altLang="en-US" sz="3200" b="1" dirty="0">
                <a:solidFill>
                  <a:schemeClr val="bg1"/>
                </a:solidFill>
              </a:rPr>
              <a:t>컴포넌트의 구성 </a:t>
            </a:r>
            <a:r>
              <a:rPr lang="en-US" altLang="ko-KR" sz="3200" b="1" dirty="0">
                <a:solidFill>
                  <a:schemeClr val="bg1"/>
                </a:solidFill>
              </a:rPr>
              <a:t>I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4" name="제목 1"/>
          <p:cNvSpPr txBox="1">
            <a:spLocks/>
          </p:cNvSpPr>
          <p:nvPr/>
        </p:nvSpPr>
        <p:spPr bwMode="auto">
          <a:xfrm>
            <a:off x="658168" y="5575975"/>
            <a:ext cx="8306320" cy="5173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l" eaLnBrk="1" hangingPunct="1"/>
            <a:r>
              <a:rPr lang="en-US" altLang="ko-KR" sz="2000" b="1" dirty="0">
                <a:solidFill>
                  <a:srgbClr val="F6F4EE"/>
                </a:solidFill>
              </a:rPr>
              <a:t>PART 03. </a:t>
            </a:r>
            <a:r>
              <a:rPr lang="ko-KR" altLang="en-US" sz="2000" b="1" dirty="0">
                <a:solidFill>
                  <a:srgbClr val="F6F4EE"/>
                </a:solidFill>
              </a:rPr>
              <a:t>디자인 시스템 제작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23B111A-3E2C-802B-6995-5B71705F3F78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기본형 상단 앱 바 구성하기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상단 앱 바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5FBBC2F8-D50F-DA3C-3E07-A6D519DFE9A8}"/>
              </a:ext>
            </a:extLst>
          </p:cNvPr>
          <p:cNvGrpSpPr/>
          <p:nvPr/>
        </p:nvGrpSpPr>
        <p:grpSpPr>
          <a:xfrm>
            <a:off x="971600" y="1844824"/>
            <a:ext cx="7399346" cy="4608512"/>
            <a:chOff x="971600" y="1844824"/>
            <a:chExt cx="7416824" cy="4248472"/>
          </a:xfrm>
          <a:solidFill>
            <a:srgbClr val="F4ECDF"/>
          </a:solidFill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A3EFBD36-533B-DEAE-95B7-2DE0B3280A5A}"/>
                </a:ext>
              </a:extLst>
            </p:cNvPr>
            <p:cNvSpPr/>
            <p:nvPr/>
          </p:nvSpPr>
          <p:spPr>
            <a:xfrm>
              <a:off x="971600" y="1844824"/>
              <a:ext cx="7416824" cy="424847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95AAACF8-8E84-7F13-2DF7-39EA8B4222D9}"/>
                </a:ext>
              </a:extLst>
            </p:cNvPr>
            <p:cNvSpPr/>
            <p:nvPr/>
          </p:nvSpPr>
          <p:spPr>
            <a:xfrm>
              <a:off x="971600" y="1844824"/>
              <a:ext cx="1800200" cy="432048"/>
            </a:xfrm>
            <a:prstGeom prst="rect">
              <a:avLst/>
            </a:prstGeom>
            <a:solidFill>
              <a:srgbClr val="587EA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예제 미리보기</a:t>
              </a: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0EFABF59-B8CB-D439-01C2-9E80B7F8E8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7727" y="2313486"/>
            <a:ext cx="4372585" cy="4029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58636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63323A-8F1A-70C4-61C3-783A97C6E6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4A65B454-B218-DE8F-6F8C-4C3F252137A3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버튼 구성하기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06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버튼 만들기 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아이콘을 빼고 컨테이너와 문자만 선택하여 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[Alt]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를 누른 채 복제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58C9C31-EF73-5339-1D54-58B79D46FF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/>
              <a:t>버튼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4C53B64-2A60-0236-EBA9-8C5CBC2A9D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2634813"/>
            <a:ext cx="6448038" cy="2810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2129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EAD48E-B7AD-889F-43D9-CB81F4166D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BFF7343-6AAE-CBC6-36A3-85B545525F55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버튼 구성하기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07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버튼 만들기 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버튼을 선택하고 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[Alt]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를 누른 채 드래그 하여 두 개 세트를 더 만듦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98843DE-F835-25B0-7D5D-E9090AF11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/>
              <a:t>버튼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0EF77C5-635E-2558-51D4-60AB6CD11B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2672918"/>
            <a:ext cx="4392488" cy="3291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6766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875C90-2390-BC59-0CBB-1E87B86217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3C23B715-81D4-2545-DB3F-C7795051916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버튼 구성하기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08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첫 번째 버튼 옵션 설정하기 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색상 속성 옆의      </a:t>
            </a:r>
            <a:r>
              <a:rPr kumimoji="0" lang="ko-KR" altLang="en-US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를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클릭하여 색상을 제거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AB47879-5820-58C4-039E-899916A33E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/>
              <a:t>버튼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5183FCD-C4DD-C73C-5055-5547AB463E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2636912"/>
            <a:ext cx="4867259" cy="396133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A1D3A0F-9E97-D85F-4227-B06856CADB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7784" y="2276872"/>
            <a:ext cx="259656" cy="252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24214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0F9FE6-6C27-F6EB-EA30-4D24292BA6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F9D7B474-A044-EA32-5DB4-F0962617F0BC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버튼 구성하기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09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두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번 째 버튼 옵션 설정하기 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두 번째 버튼의 컨테이너 색상을 제거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[Stroke]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를 추가 → 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‘#000000’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색상에 투명도를 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22%’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로 조절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8E357AD-3A32-1E07-7719-9E6BF5A98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/>
              <a:t>버튼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D827096-8C0F-2378-9368-8A08E4DBC2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140968"/>
            <a:ext cx="6663984" cy="2520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14511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6442CD-EC6A-C6C3-76BB-D0487F4FE9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8D45B39A-54AD-0D00-B7C8-28C86B874A0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버튼 구성하기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altLang="ko-KR" b="1" dirty="0">
                <a:solidFill>
                  <a:srgbClr val="0989B1"/>
                </a:solidFill>
                <a:latin typeface="맑은 고딕"/>
                <a:ea typeface="맑은 고딕" panose="020B0503020000020004" pitchFamily="50" charset="-127"/>
              </a:rPr>
              <a:t>10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스타일 옵션 설정하기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[Stroke]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메뉴 옆의 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[Style]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버튼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(     )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을 클릭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[Libraries]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옆의     를 클릭 → 옵션 창이 열리면 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[Name]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을 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Stroke’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로 등록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3C7C59E-D125-123F-C591-9C79FA206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/>
              <a:t>버튼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BFA7E50-0D54-28F4-EF63-D21F551A36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3928" y="2276872"/>
            <a:ext cx="253696" cy="27575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CC40635-1837-7B65-3F21-E3922BB028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616" y="3140968"/>
            <a:ext cx="6935178" cy="263301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FE67714-4698-7BD4-688D-271C818E03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5776" y="2708920"/>
            <a:ext cx="288032" cy="291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88681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C13BD1-35E6-4C9F-17F5-E8A58FF2B0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6DE5AC08-5C33-290E-B3A8-0208B1E284A4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버튼 구성하기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altLang="ko-KR" b="1" dirty="0">
                <a:solidFill>
                  <a:srgbClr val="0989B1"/>
                </a:solidFill>
                <a:latin typeface="맑은 고딕"/>
                <a:ea typeface="맑은 고딕" panose="020B0503020000020004" pitchFamily="50" charset="-127"/>
              </a:rPr>
              <a:t>11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버튼 정렬하기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키 스크린에서 만든 버튼들을 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[Ctrl]+[X]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를 눌러 잘라내</a:t>
            </a:r>
            <a:r>
              <a:rPr lang="ko-KR" altLang="en-US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기</a:t>
            </a:r>
            <a:endParaRPr lang="en-US" altLang="ko-KR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lvl="2">
              <a:defRPr/>
            </a:pP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Button’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프레임을 선택 → 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[Ctrl]+[V]</a:t>
            </a:r>
            <a:r>
              <a:rPr lang="ko-KR" altLang="en-US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를 누른 뒤 정렬</a:t>
            </a:r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C9C4852-0D1A-0296-634E-B8500756D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/>
              <a:t>버튼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E82707F-B5A9-4B2A-8E21-D7AF597463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068960"/>
            <a:ext cx="4968552" cy="3352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536359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1E359D-39DC-D1B9-59E1-8282E37A9D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7F8DBE6D-C9FF-0E42-1876-9B1917DD7872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버튼 구성하기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altLang="ko-KR" b="1" dirty="0">
                <a:solidFill>
                  <a:srgbClr val="0989B1"/>
                </a:solidFill>
                <a:latin typeface="맑은 고딕"/>
                <a:ea typeface="맑은 고딕" panose="020B0503020000020004" pitchFamily="50" charset="-127"/>
              </a:rPr>
              <a:t>12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6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오토레이아웃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설정하기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첫 번째 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Button’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문자와 아이콘을 함께 선택 → 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[Shift]+[A]</a:t>
            </a:r>
          </a:p>
          <a:p>
            <a:pPr lvl="2">
              <a:defRPr/>
            </a:pP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‘Frame 6’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생성 → 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[Constraints]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메뉴 옵션의 상하좌우 모두 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Center’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로 지정</a:t>
            </a: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064EBC0-8560-3B10-32F6-B3A6F4A29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/>
              <a:t>버튼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C29FDDD-7606-1D4A-47A4-732F648EA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3212976"/>
            <a:ext cx="7449590" cy="1562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07141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1943EB-58A5-D1DC-DC34-F7382CEB71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6E759169-4B7B-1BDC-FFC7-2DB6CE1B5DB9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버튼 구성하기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altLang="ko-KR" b="1" dirty="0">
                <a:solidFill>
                  <a:srgbClr val="0989B1"/>
                </a:solidFill>
                <a:latin typeface="맑은 고딕"/>
                <a:ea typeface="맑은 고딕" panose="020B0503020000020004" pitchFamily="50" charset="-127"/>
              </a:rPr>
              <a:t>13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6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오토레이아웃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설정하기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Frame 6’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과 컨테이너를 함께 선택 → 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[Shift]+[A]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를 누르고 </a:t>
            </a:r>
            <a:r>
              <a:rPr kumimoji="0" lang="ko-KR" altLang="en-US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오토레이아웃을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적용 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‘Frame 7’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의 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[Frame]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메뉴의 좌우 옵션을 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[Fixed]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로 변경</a:t>
            </a:r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BD34D89-2872-2EFD-CB77-6B47B1865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/>
              <a:t>버튼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8F1A666-C472-DF22-4517-A392A494DB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3101603"/>
            <a:ext cx="5487166" cy="159089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BD5D1D0-CC49-4E40-49A0-149A18A419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0147" y="3140968"/>
            <a:ext cx="2000529" cy="2476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251300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193954-3A65-6AF6-906A-1AFA2EAEAF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1DE4CA6-B6F6-018B-AB77-8C46EF7BDE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3140968"/>
            <a:ext cx="6696743" cy="3208680"/>
          </a:xfrm>
          <a:prstGeom prst="rect">
            <a:avLst/>
          </a:prstGeom>
        </p:spPr>
      </p:pic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EE916BD1-8550-07E9-678E-87D24B750DD4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버튼 구성하기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altLang="ko-KR" b="1" dirty="0">
                <a:solidFill>
                  <a:srgbClr val="0989B1"/>
                </a:solidFill>
                <a:latin typeface="맑은 고딕"/>
                <a:ea typeface="맑은 고딕" panose="020B0503020000020004" pitchFamily="50" charset="-127"/>
              </a:rPr>
              <a:t>14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6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오토레이아웃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설정하기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두 번째 버튼 세트를 선택 → 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[Shift]+[A]</a:t>
            </a:r>
            <a:endParaRPr lang="en-US" altLang="ko-KR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lvl="2">
              <a:defRPr/>
            </a:pP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Frame 8’ → [Frame]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메뉴의 좌우 옵션 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[Fixed], [Constraints]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는 상하좌우 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Center’</a:t>
            </a:r>
          </a:p>
          <a:p>
            <a:pPr lvl="2">
              <a:defRPr/>
            </a:pP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세 번째 버튼 세트도 위와 같은 방식으로 옵션을 설정</a:t>
            </a:r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E82B3AB-1C1E-EAAC-FF2D-37D4B11A7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/>
              <a:t>버튼</a:t>
            </a:r>
          </a:p>
        </p:txBody>
      </p:sp>
    </p:spTree>
    <p:extLst>
      <p:ext uri="{BB962C8B-B14F-4D97-AF65-F5344CB8AC3E}">
        <p14:creationId xmlns:p14="http://schemas.microsoft.com/office/powerpoint/2010/main" val="2038336727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DAA0D1-4635-B89E-5649-E4130C3CCF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74CCF5DC-11BF-C593-6BAC-1C110AB9693B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버튼 구성하기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altLang="ko-KR" b="1" dirty="0">
                <a:solidFill>
                  <a:srgbClr val="0989B1"/>
                </a:solidFill>
                <a:latin typeface="맑은 고딕"/>
                <a:ea typeface="맑은 고딕" panose="020B0503020000020004" pitchFamily="50" charset="-127"/>
              </a:rPr>
              <a:t>15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버튼 만들기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문자만 있는 네 번째 버튼을 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[Alt]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를 누른 채 드래그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Button’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문자를 복제하여 컨테이너 좌우에 배치</a:t>
            </a:r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19BA78C-373B-D9B7-1826-2277CEC468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/>
              <a:t>버튼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0E1006E-926E-3771-7499-2F9794BA31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212976"/>
            <a:ext cx="4544640" cy="2706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0156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7D89CD-09A5-11AB-439A-62EF8ABD8F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CE07400D-4A8D-7D49-231F-E40438FB81EE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기본형 상단 앱 바 구성하기</a:t>
            </a:r>
            <a:endParaRPr lang="en-US" altLang="ko-KR" dirty="0"/>
          </a:p>
          <a:p>
            <a:pPr lvl="1">
              <a:defRPr/>
            </a:pPr>
            <a:r>
              <a:rPr lang="ko-KR" altLang="en-US" b="1" dirty="0">
                <a:solidFill>
                  <a:srgbClr val="756567"/>
                </a:solidFill>
              </a:rPr>
              <a:t>상단 앱 바 유형 추출하기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01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키 스크린 프레임 생성하기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r>
              <a:rPr lang="en-US" altLang="ko-KR" dirty="0"/>
              <a:t>7</a:t>
            </a:r>
            <a:r>
              <a:rPr lang="ko-KR" altLang="en-US" dirty="0"/>
              <a:t>장 ‘파운데이션 </a:t>
            </a:r>
            <a:r>
              <a:rPr lang="ko-KR" altLang="en-US" dirty="0" err="1"/>
              <a:t>구성’에서</a:t>
            </a:r>
            <a:r>
              <a:rPr lang="ko-KR" altLang="en-US" dirty="0"/>
              <a:t> 사용했던 포맷을 사용 → ‘</a:t>
            </a:r>
            <a:r>
              <a:rPr lang="en-US" altLang="ko-KR" dirty="0"/>
              <a:t>Key Screen’ </a:t>
            </a:r>
            <a:r>
              <a:rPr lang="ko-KR" altLang="en-US" dirty="0"/>
              <a:t>프레임을 생성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57FE49A-0660-DFEE-D54E-8A85C9F168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상단 앱 바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8009C96-673B-6CE8-F3F2-D5747B58D6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140968"/>
            <a:ext cx="6556329" cy="3456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104580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AC35F1-C537-E51E-C335-B596F79358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26D2007C-7A27-0959-87D1-8E0EFA28FD2C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버튼 구성하기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altLang="ko-KR" b="1" dirty="0">
                <a:solidFill>
                  <a:srgbClr val="0989B1"/>
                </a:solidFill>
                <a:latin typeface="맑은 고딕"/>
                <a:ea typeface="맑은 고딕" panose="020B0503020000020004" pitchFamily="50" charset="-127"/>
              </a:rPr>
              <a:t>16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6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오토레이아웃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설정하기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네 번째 버튼 세트를 선택 → 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[Shift]+[A]</a:t>
            </a:r>
            <a:endParaRPr lang="en-US" altLang="ko-KR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lvl="2">
              <a:defRPr/>
            </a:pP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Frame 10’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→ 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[Frame]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메뉴의 좌우 옵션을 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[Fixed]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로 변경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[Constraints]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를 상하좌우 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Center’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로 지정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8A65798-31E6-0AD0-0C0A-CAD75D792F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/>
              <a:t>버튼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14D2118-0CA4-7A77-5C50-999D76CBAB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501007"/>
            <a:ext cx="6048672" cy="3082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3133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AEE244-3232-354E-1F18-46645D7E5B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74E960D5-562F-556D-F9CF-0FB59E89D0A7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버튼 구성하기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altLang="ko-KR" b="1" dirty="0">
                <a:solidFill>
                  <a:srgbClr val="0989B1"/>
                </a:solidFill>
                <a:latin typeface="맑은 고딕"/>
                <a:ea typeface="맑은 고딕" panose="020B0503020000020004" pitchFamily="50" charset="-127"/>
              </a:rPr>
              <a:t>17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6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오토레이아웃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적용하기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좌우의 버튼 문자를 선택 → 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[Shift]+[A]</a:t>
            </a:r>
          </a:p>
          <a:p>
            <a:pPr lvl="2">
              <a:defRPr/>
            </a:pP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Frame 11’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→ 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[Frame]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메뉴의 좌우 옵션을 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[Fixed]</a:t>
            </a:r>
            <a:r>
              <a:rPr lang="en-US" altLang="ko-KR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,</a:t>
            </a:r>
            <a:r>
              <a:rPr lang="ko-KR" altLang="en-US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</a:t>
            </a:r>
            <a:r>
              <a:rPr kumimoji="0" lang="ko-KR" altLang="en-US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오토레이아웃의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좌우 간격은 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Auto’</a:t>
            </a:r>
          </a:p>
          <a:p>
            <a:pPr lvl="2">
              <a:defRPr/>
            </a:pP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[Constraints]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를 상하좌우 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Center’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로 지정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82F63BA-E0CC-8765-6F66-0EBD2EC27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/>
              <a:t>버튼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D354CBC-5FCF-10DB-3513-60AF76D229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429000"/>
            <a:ext cx="5887272" cy="2934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146139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01C362-D6B9-FBE7-3FB5-C3D1ABBA28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0DD95D7E-5174-8ED9-0884-B2AE15818361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버튼 구성하기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altLang="ko-KR" b="1" dirty="0">
                <a:solidFill>
                  <a:srgbClr val="0989B1"/>
                </a:solidFill>
                <a:latin typeface="맑은 고딕"/>
                <a:ea typeface="맑은 고딕" panose="020B0503020000020004" pitchFamily="50" charset="-127"/>
              </a:rPr>
              <a:t>18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6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오토레이아웃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lang="ko-KR" altLang="en-US" b="1" dirty="0">
                <a:latin typeface="맑은 고딕"/>
                <a:ea typeface="맑은 고딕" panose="020B0503020000020004" pitchFamily="50" charset="-127"/>
              </a:rPr>
              <a:t>설정하기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Frame 11’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과 컨테이너를 함께 선택 → 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[Shift]+[A]</a:t>
            </a:r>
            <a:endParaRPr lang="en-US" altLang="ko-KR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lvl="2">
              <a:defRPr/>
            </a:pP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Frame 12’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를 만듦 → 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[Frame]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메뉴의 좌우 옵션을 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[Fixed]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로 변경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059D0BC-568D-4852-F04B-98FA6A25C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/>
              <a:t>버튼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F78C533-9CE2-893F-3AC3-2E1223D7AB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212976"/>
            <a:ext cx="7449590" cy="1943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614987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F13E64-5ED0-98D4-E5C5-5069E9546E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E1019E90-D1E8-32A1-1176-E3F4D90C1975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버튼 구성하기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altLang="ko-KR" b="1" dirty="0">
                <a:solidFill>
                  <a:srgbClr val="0989B1"/>
                </a:solidFill>
                <a:latin typeface="맑은 고딕"/>
                <a:ea typeface="맑은 고딕" panose="020B0503020000020004" pitchFamily="50" charset="-127"/>
              </a:rPr>
              <a:t>19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컴포넌트 만들기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전체 버튼을 선택 → 상단의 컴포넌트 버튼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(    )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을 클릭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[Create multiple components]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를 선택 → 각각의 컴포넌트로 등록 함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0061EDD-E1AA-841E-55FB-2F47C1A589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/>
              <a:t>버튼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6AD77CB-73CA-5633-9E59-5F3E4053F7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5" y="3076047"/>
            <a:ext cx="4752528" cy="364238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9B291E6-E5CE-2F18-5D61-1715B69416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2040" y="2276872"/>
            <a:ext cx="267927" cy="244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531331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4A2821-62F4-52C1-D6AE-EBDB186780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069B0B95-F262-0B5E-53E6-ACB241136EA6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버튼 구성하기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20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컴포넌트 이름 변경하기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각 컴포넌트의 이름을 순서대로 변경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FF863F9-A7CE-4510-DCF7-6EA08F465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/>
              <a:t>버튼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729ADEC-00EB-8AAC-E41B-2F46CD3FB5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2564904"/>
            <a:ext cx="3512724" cy="295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94176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3DBE3B-80AA-C68D-0EEC-A5F7FA3009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A1204D7D-9F1A-363F-CEF8-DB934E55DD05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버튼 구성하기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21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컴포넌트 속성 설정하기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Button/icon’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컴포넌트의 아이콘을 선택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아이콘의 색상을 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[Libraries]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의 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Black’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으로 변경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6EB101F-C729-5B7A-4665-FA8EB1A4D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/>
              <a:t>버튼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5FF2DEA-C57C-B391-BCB0-7F8023E0F9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068960"/>
            <a:ext cx="6115904" cy="304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315944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324CA0-47CA-98C0-2B22-83FEDE4638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6A11BA39-29C9-06B5-C6A9-9D9CCA30BFC2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버튼 구성하기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22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컴포넌트 속성 설정하기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컨테이너가 채워지지 않은 버튼의 문자를 모두 선택하고 색상을 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On Surface’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로 변경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DA57374-8C91-A8AB-D2A1-FE3C57235C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/>
              <a:t>버튼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1218AD3-659B-022A-A467-43D2504706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2708920"/>
            <a:ext cx="6980130" cy="3240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667703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C5DBE5-75C6-110A-61CF-B5192027B8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6A086F5F-58D1-6FAF-57D7-3A4FAA6E4465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버튼 구성하기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23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스타일 만들기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사각형 툴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(    )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로 사각형을 하나 만듦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색상을 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#FFFFFF’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로 변경하고 투명도를 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33%’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를 지정 → ‘</a:t>
            </a:r>
            <a:r>
              <a:rPr kumimoji="0" lang="en-US" altLang="ko-KR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D_stroke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’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로 색상을 등록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2F80578-F6AA-3376-9141-2701F4523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/>
              <a:t>버튼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1549003-A10F-AB31-1EEA-22AA006EA9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2032" y="3083434"/>
            <a:ext cx="5883605" cy="344190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9B13CB3-BB20-2BC3-1C83-45480754B8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3727" y="2276872"/>
            <a:ext cx="262827" cy="26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047767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C69654-EB13-4610-88FD-C54AE46E72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C3E9DFD6-410A-295C-3118-1DAEE0537326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버튼 구성하기</a:t>
            </a:r>
            <a:endParaRPr lang="en-US" altLang="ko-KR" dirty="0"/>
          </a:p>
          <a:p>
            <a:pPr lvl="1"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887577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토큰으로 버튼 옵션 설정하기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rgbClr val="887577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01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로컬 스타일을 토큰으로 불러오기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ko-KR" altLang="en-US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피그마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토큰 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[global]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모드 ▶ 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[Styles &amp; Variables]</a:t>
            </a:r>
            <a:r>
              <a:rPr lang="ko-KR" altLang="en-US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▶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[Import Styles]</a:t>
            </a:r>
            <a:endParaRPr lang="en-US" altLang="ko-KR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lvl="2">
              <a:defRPr/>
            </a:pP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옵션에서 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Color’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만 선택하고 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[Import]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를 클릭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C466637-3760-7A50-ACEC-0FB20E94CC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/>
              <a:t>버튼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F1CA35B-902B-C281-5236-E8F1F9E893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067" y="3477939"/>
            <a:ext cx="3548000" cy="3195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0283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163FEE-8B2B-06BE-9EBC-B753A38759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3D946BF7-36DE-4FCB-2059-C039892C8741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버튼 구성하기</a:t>
            </a:r>
            <a:endParaRPr lang="en-US" altLang="ko-KR" dirty="0"/>
          </a:p>
          <a:p>
            <a:pPr lvl="1"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887577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토큰으로 버튼 옵션 설정하기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rgbClr val="887577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02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로컬 스타일을 토큰으로 불러오기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Stroke’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와 ‘</a:t>
            </a:r>
            <a:r>
              <a:rPr kumimoji="0" lang="en-US" altLang="ko-KR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D_stroke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’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옆의     를 클릭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화면 하단의 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[Cancel]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을 클릭 → 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[global]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모드에 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Stroke’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와 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D-stroke’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가 추가됨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7626A9B-2C6A-6E69-D09E-E4E724627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/>
              <a:t>버튼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A6D333F-2528-4C23-470D-DAAF736D2E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8244" y="3533848"/>
            <a:ext cx="6130060" cy="283410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ECABF00-1B64-27B0-571B-6C095CEF56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9872" y="2708920"/>
            <a:ext cx="286127" cy="289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5551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245ED3-4731-E207-404D-4CA34A72EA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FBB6F996-C2DC-09D6-5D1B-01148BD11D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1920" y="3068960"/>
            <a:ext cx="4824536" cy="2870938"/>
          </a:xfrm>
          <a:prstGeom prst="rect">
            <a:avLst/>
          </a:prstGeom>
        </p:spPr>
      </p:pic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CFB02CD7-8FC9-7CC1-83C6-AE9DE1F5C30E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기본형 상단 앱 바 구성하기</a:t>
            </a:r>
            <a:endParaRPr lang="en-US" altLang="ko-KR" dirty="0"/>
          </a:p>
          <a:p>
            <a:pPr lvl="1">
              <a:defRPr/>
            </a:pPr>
            <a:r>
              <a:rPr lang="ko-KR" altLang="en-US" b="1" dirty="0">
                <a:solidFill>
                  <a:srgbClr val="756567"/>
                </a:solidFill>
              </a:rPr>
              <a:t>상단 앱 바 유형 추출하기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02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키 스크린 구축하기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r>
              <a:rPr lang="ko-KR" altLang="en-US" dirty="0"/>
              <a:t>와이어프레임의 모든 프레임을 선택 → </a:t>
            </a:r>
            <a:r>
              <a:rPr lang="en-US" altLang="ko-KR" dirty="0"/>
              <a:t>[Ctrl]+[C]</a:t>
            </a:r>
            <a:r>
              <a:rPr lang="ko-KR" altLang="en-US" dirty="0"/>
              <a:t>를 눌러 복사 → 작업 화면으로 돌아와 </a:t>
            </a:r>
            <a:r>
              <a:rPr lang="en-US" altLang="ko-KR" dirty="0"/>
              <a:t>[Ctrl]+[V]</a:t>
            </a:r>
            <a:r>
              <a:rPr lang="ko-KR" altLang="en-US" dirty="0"/>
              <a:t>를 눌러 키 스크린 프레임에 </a:t>
            </a:r>
            <a:r>
              <a:rPr lang="ko-KR" altLang="en-US" dirty="0" err="1"/>
              <a:t>붙여넣음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03EB330-65F5-BCD8-6B17-CD510D3F3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상단 앱 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7A3A517-44BB-EAB0-540C-3135D3656403}"/>
              </a:ext>
            </a:extLst>
          </p:cNvPr>
          <p:cNvSpPr/>
          <p:nvPr/>
        </p:nvSpPr>
        <p:spPr>
          <a:xfrm>
            <a:off x="2771800" y="6021288"/>
            <a:ext cx="5616624" cy="291928"/>
          </a:xfrm>
          <a:prstGeom prst="rect">
            <a:avLst/>
          </a:prstGeom>
          <a:solidFill>
            <a:srgbClr val="D7CBC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ko-KR" sz="1400" b="0" i="0" u="none" strike="noStrike" baseline="0" dirty="0">
                <a:solidFill>
                  <a:srgbClr val="221E1F"/>
                </a:solidFill>
                <a:latin typeface="맑은 고딕" panose="020B0503020000020004" pitchFamily="50" charset="-127"/>
              </a:rPr>
              <a:t>https://bit.ly/3SEjcp1 </a:t>
            </a:r>
            <a:r>
              <a:rPr lang="en-US" altLang="ko-KR" sz="1400" b="0" i="0" u="none" strike="noStrike" baseline="0" dirty="0">
                <a:solidFill>
                  <a:srgbClr val="211D1E"/>
                </a:solidFill>
                <a:latin typeface="맑은 고딕" panose="020B0503020000020004" pitchFamily="50" charset="-127"/>
              </a:rPr>
              <a:t> 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5D5A369-DDD5-BA55-9324-2EA0F4E31835}"/>
              </a:ext>
            </a:extLst>
          </p:cNvPr>
          <p:cNvSpPr/>
          <p:nvPr/>
        </p:nvSpPr>
        <p:spPr>
          <a:xfrm>
            <a:off x="989078" y="6021735"/>
            <a:ext cx="1800200" cy="291927"/>
          </a:xfrm>
          <a:prstGeom prst="rect">
            <a:avLst/>
          </a:prstGeom>
          <a:solidFill>
            <a:srgbClr val="587EA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와이어프레임 링크</a:t>
            </a:r>
          </a:p>
        </p:txBody>
      </p:sp>
    </p:spTree>
    <p:extLst>
      <p:ext uri="{BB962C8B-B14F-4D97-AF65-F5344CB8AC3E}">
        <p14:creationId xmlns:p14="http://schemas.microsoft.com/office/powerpoint/2010/main" val="330046805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931D90-E14F-A364-AF46-906BCFB023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3C2E1514-03CC-FB71-AC50-DE6101966770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버튼 구성하기</a:t>
            </a:r>
            <a:endParaRPr lang="en-US" altLang="ko-KR" dirty="0"/>
          </a:p>
          <a:p>
            <a:pPr lvl="1"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887577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토큰으로 버튼 옵션 설정하기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rgbClr val="887577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03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토큰 옵션 설정하기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[Light] </a:t>
            </a:r>
            <a:r>
              <a:rPr lang="ko-KR" altLang="en-US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모드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→ 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[Border]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항목 옆의    를 클릭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[Name]</a:t>
            </a:r>
            <a:r>
              <a:rPr lang="ko-KR" altLang="en-US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</a:t>
            </a:r>
            <a:r>
              <a:rPr lang="en-US" altLang="ko-KR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: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border’</a:t>
            </a:r>
            <a:r>
              <a:rPr lang="ko-KR" altLang="en-US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</a:t>
            </a:r>
            <a:r>
              <a:rPr lang="en-US" altLang="ko-KR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,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색상 값은 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: {Stroke}</a:t>
            </a:r>
            <a:r>
              <a:rPr lang="en-US" altLang="ko-KR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,</a:t>
            </a:r>
            <a:r>
              <a:rPr lang="ko-KR" altLang="en-US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넓이 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: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1’,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스타일 속성 </a:t>
            </a:r>
            <a:r>
              <a:rPr lang="en-US" altLang="ko-KR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: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solid’</a:t>
            </a:r>
            <a:endParaRPr lang="en-US" altLang="ko-KR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A09D913-0314-E49E-16DC-0160B4925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/>
              <a:t>버튼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C3DFCEA-A522-4A93-5FDB-8F10B68D01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3645024"/>
            <a:ext cx="5588682" cy="288032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0B281F2-C307-3EB9-0746-70C9172B5B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1858" y="2708920"/>
            <a:ext cx="286126" cy="289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293764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294C8A-B20A-5867-18C8-B847FC0651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6826050A-50D4-4226-4302-AC1A90F24A8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버튼 구성하기</a:t>
            </a:r>
            <a:endParaRPr lang="en-US" altLang="ko-KR" dirty="0"/>
          </a:p>
          <a:p>
            <a:pPr lvl="1"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887577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토큰으로 버튼 옵션 설정하기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rgbClr val="887577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04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토큰 옵션 설정하기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[Dark]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모드→ 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[Border]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항목 옆의    를 클릭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[Name]</a:t>
            </a:r>
            <a:r>
              <a:rPr lang="ko-KR" altLang="en-US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</a:t>
            </a:r>
            <a:r>
              <a:rPr lang="en-US" altLang="ko-KR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: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border’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색상 값 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: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{</a:t>
            </a:r>
            <a:r>
              <a:rPr kumimoji="0" lang="en-US" altLang="ko-KR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D_stroke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}</a:t>
            </a:r>
            <a:r>
              <a:rPr lang="ko-KR" altLang="en-US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</a:t>
            </a:r>
            <a:r>
              <a:rPr lang="en-US" altLang="ko-KR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,</a:t>
            </a:r>
            <a:r>
              <a:rPr lang="ko-KR" altLang="en-US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넓이 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: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1’,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스타일 속성 </a:t>
            </a:r>
            <a:r>
              <a:rPr lang="en-US" altLang="ko-KR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: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solid’</a:t>
            </a:r>
            <a:endParaRPr lang="en-US" altLang="ko-KR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marL="447675" lvl="2" indent="0">
              <a:buNone/>
              <a:defRPr/>
            </a:pP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B760AAF-0DB7-177C-F5C3-A6AB7CBFD4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/>
              <a:t>버튼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6A624C6-273B-CA48-EE4A-D92A0B531E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573016"/>
            <a:ext cx="5544616" cy="293020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EB41B85-E260-C854-22E6-777A6AE11A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7944" y="2708920"/>
            <a:ext cx="285180" cy="288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410990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668B20-E45A-29D6-E7D8-5FA94E88E9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51D4E93A-ED11-F9A5-A62E-EAF06C317ACC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버튼 구성하기</a:t>
            </a:r>
            <a:endParaRPr lang="en-US" altLang="ko-KR" dirty="0"/>
          </a:p>
          <a:p>
            <a:pPr lvl="1"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887577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토큰으로 버튼 옵션 설정하기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rgbClr val="887577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05 </a:t>
            </a:r>
            <a:r>
              <a:rPr kumimoji="0" lang="ko-KR" altLang="en-US" sz="16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다크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모드로 전환하기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[Dark]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모드를 선택하면 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Button’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프레임에 있는 버튼이 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[Dark]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모드로 전환</a:t>
            </a:r>
            <a:endParaRPr lang="en-US" altLang="ko-KR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marL="447675" lvl="2" indent="0">
              <a:buNone/>
              <a:defRPr/>
            </a:pP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447675" lvl="2" indent="0">
              <a:buNone/>
              <a:defRPr/>
            </a:pP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6C47AF9-DC45-E918-043A-E449CA932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/>
              <a:t>버튼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2763ECC-098E-2E8C-A4A7-8EFD56B0F7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3573016"/>
            <a:ext cx="5085806" cy="281328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9AA9C2F-C4AC-B329-152C-8A8FA544619D}"/>
              </a:ext>
            </a:extLst>
          </p:cNvPr>
          <p:cNvSpPr txBox="1"/>
          <p:nvPr/>
        </p:nvSpPr>
        <p:spPr>
          <a:xfrm>
            <a:off x="971600" y="2564904"/>
            <a:ext cx="7488832" cy="1656184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rgbClr val="EF856D"/>
                </a:solidFill>
              </a:rPr>
              <a:t>TIP </a:t>
            </a:r>
            <a:r>
              <a:rPr lang="en-US" altLang="ko-KR" sz="1400" dirty="0">
                <a:latin typeface="+mn-ea"/>
                <a:ea typeface="+mn-ea"/>
              </a:rPr>
              <a:t>[Dark] </a:t>
            </a:r>
            <a:r>
              <a:rPr lang="ko-KR" altLang="en-US" sz="1400" dirty="0">
                <a:latin typeface="+mn-ea"/>
                <a:ea typeface="+mn-ea"/>
              </a:rPr>
              <a:t>모드 전환 전 ‘</a:t>
            </a:r>
            <a:r>
              <a:rPr lang="en-US" altLang="ko-KR" sz="1400" dirty="0">
                <a:latin typeface="+mn-ea"/>
                <a:ea typeface="+mn-ea"/>
              </a:rPr>
              <a:t>Button’ </a:t>
            </a:r>
            <a:r>
              <a:rPr lang="ko-KR" altLang="en-US" sz="1400" dirty="0">
                <a:latin typeface="+mn-ea"/>
                <a:ea typeface="+mn-ea"/>
              </a:rPr>
              <a:t>프레임의 색상을 ‘</a:t>
            </a:r>
            <a:r>
              <a:rPr lang="en-US" altLang="ko-KR" sz="1400" dirty="0">
                <a:latin typeface="+mn-ea"/>
                <a:ea typeface="+mn-ea"/>
              </a:rPr>
              <a:t>Surface’</a:t>
            </a:r>
            <a:r>
              <a:rPr lang="ko-KR" altLang="en-US" sz="1400" dirty="0">
                <a:latin typeface="+mn-ea"/>
                <a:ea typeface="+mn-ea"/>
              </a:rPr>
              <a:t>로 변경한다</a:t>
            </a:r>
            <a:r>
              <a:rPr lang="en-US" altLang="ko-KR" sz="1400" dirty="0">
                <a:latin typeface="+mn-ea"/>
                <a:ea typeface="+mn-ea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  <a:ea typeface="+mn-ea"/>
              </a:rPr>
              <a:t>     </a:t>
            </a:r>
            <a:endParaRPr lang="ko-KR" altLang="en-US" sz="36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94687006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AC434F-CC47-B6EF-EE1D-0FFB49B0FE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4E87DF25-3E7A-6CCC-2703-F4C177F1584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버튼 구성하기</a:t>
            </a:r>
            <a:endParaRPr lang="en-US" altLang="ko-KR" dirty="0"/>
          </a:p>
          <a:p>
            <a:pPr lvl="1"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887577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토큰으로 버튼 옵션 설정하기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rgbClr val="887577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</a:t>
            </a:r>
            <a:r>
              <a:rPr lang="en-US" altLang="ko-KR" b="1" dirty="0">
                <a:solidFill>
                  <a:srgbClr val="0989B1"/>
                </a:solidFill>
                <a:latin typeface="맑은 고딕"/>
                <a:ea typeface="맑은 고딕" panose="020B0503020000020004" pitchFamily="50" charset="-127"/>
              </a:rPr>
              <a:t>6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lang="ko-KR" altLang="en-US" b="1" dirty="0">
                <a:latin typeface="맑은 고딕"/>
                <a:ea typeface="맑은 고딕" panose="020B0503020000020004" pitchFamily="50" charset="-127"/>
              </a:rPr>
              <a:t>키 스크린에 버튼 배치하기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토큰에서 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[Dark]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모드를 끄고 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[Assets]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에 등록된 버튼을 키 스크린으로 배치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각 내용에 맞도록 문자를 변경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447675" lvl="2" indent="0">
              <a:buNone/>
              <a:defRPr/>
            </a:pP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B96547A-D294-C4E7-A6F1-C033099D9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/>
              <a:t>버튼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416247C-4C03-1D99-52BE-FAE41CBD6D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5936" y="3068960"/>
            <a:ext cx="3783916" cy="3543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44771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4733CA-B4A3-B8BE-0E44-8989480ECB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B8560729-7BF4-AE6E-D5E2-16E300ED5E05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버튼 구성하기</a:t>
            </a:r>
            <a:endParaRPr lang="en-US" altLang="ko-KR" dirty="0"/>
          </a:p>
          <a:p>
            <a:pPr lvl="1"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887577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토큰으로 버튼 옵션 설정하기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rgbClr val="887577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</a:t>
            </a:r>
            <a:r>
              <a:rPr lang="en-US" altLang="ko-KR" b="1" dirty="0">
                <a:solidFill>
                  <a:srgbClr val="0989B1"/>
                </a:solidFill>
                <a:latin typeface="맑은 고딕"/>
                <a:ea typeface="맑은 고딕" panose="020B0503020000020004" pitchFamily="50" charset="-127"/>
              </a:rPr>
              <a:t>6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lang="ko-KR" altLang="en-US" b="1" dirty="0">
                <a:latin typeface="맑은 고딕"/>
                <a:ea typeface="맑은 고딕" panose="020B0503020000020004" pitchFamily="50" charset="-127"/>
              </a:rPr>
              <a:t>키 스크린에 버튼 배치하기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토큰에서 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[Dark]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모드를 끄고 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[Assets]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에 등록된 버튼을 키 스크린으로 배치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각 내용에 맞도록 문자를 변경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447675" lvl="2" indent="0">
              <a:buNone/>
              <a:defRPr/>
            </a:pP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447675" lvl="2" indent="0">
              <a:buNone/>
              <a:defRPr/>
            </a:pP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E0353AB-8AC3-A170-9DF8-3621F7487B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/>
              <a:t>버튼</a:t>
            </a:r>
          </a:p>
        </p:txBody>
      </p:sp>
      <p:grpSp>
        <p:nvGrpSpPr>
          <p:cNvPr id="3" name="Google Shape;168;p13">
            <a:extLst>
              <a:ext uri="{FF2B5EF4-FFF2-40B4-BE49-F238E27FC236}">
                <a16:creationId xmlns:a16="http://schemas.microsoft.com/office/drawing/2014/main" id="{9556D2ED-120B-CA82-DCCB-1B126337C476}"/>
              </a:ext>
            </a:extLst>
          </p:cNvPr>
          <p:cNvGrpSpPr/>
          <p:nvPr/>
        </p:nvGrpSpPr>
        <p:grpSpPr>
          <a:xfrm>
            <a:off x="683568" y="2204864"/>
            <a:ext cx="7948172" cy="4567782"/>
            <a:chOff x="656275" y="1772815"/>
            <a:chExt cx="7948172" cy="4567782"/>
          </a:xfrm>
        </p:grpSpPr>
        <p:sp>
          <p:nvSpPr>
            <p:cNvPr id="5" name="Google Shape;169;p13">
              <a:extLst>
                <a:ext uri="{FF2B5EF4-FFF2-40B4-BE49-F238E27FC236}">
                  <a16:creationId xmlns:a16="http://schemas.microsoft.com/office/drawing/2014/main" id="{8ADDDE63-2528-4C97-903A-F0FF111DB5DB}"/>
                </a:ext>
              </a:extLst>
            </p:cNvPr>
            <p:cNvSpPr/>
            <p:nvPr/>
          </p:nvSpPr>
          <p:spPr>
            <a:xfrm>
              <a:off x="671974" y="1772815"/>
              <a:ext cx="7920000" cy="4032449"/>
            </a:xfrm>
            <a:prstGeom prst="rect">
              <a:avLst/>
            </a:prstGeom>
            <a:solidFill>
              <a:schemeClr val="lt1"/>
            </a:solidFill>
            <a:ln w="38100" cap="flat" cmpd="sng">
              <a:solidFill>
                <a:srgbClr val="318C9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lt1"/>
                </a:solidFill>
                <a:ea typeface="맑은 고딕" panose="020B0503020000020004" pitchFamily="50" charset="-127"/>
                <a:cs typeface="Malgun Gothic"/>
                <a:sym typeface="Malgun Gothic"/>
              </a:endParaRPr>
            </a:p>
          </p:txBody>
        </p:sp>
        <p:sp>
          <p:nvSpPr>
            <p:cNvPr id="6" name="Google Shape;170;p13">
              <a:extLst>
                <a:ext uri="{FF2B5EF4-FFF2-40B4-BE49-F238E27FC236}">
                  <a16:creationId xmlns:a16="http://schemas.microsoft.com/office/drawing/2014/main" id="{C67CC19E-1909-9E64-45DA-FE73F5A3AB78}"/>
                </a:ext>
              </a:extLst>
            </p:cNvPr>
            <p:cNvSpPr txBox="1"/>
            <p:nvPr/>
          </p:nvSpPr>
          <p:spPr>
            <a:xfrm>
              <a:off x="671974" y="2325998"/>
              <a:ext cx="7932473" cy="40145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447675" marR="0" lvl="1" indent="-180975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C7AA0"/>
                </a:buClr>
                <a:buSzPts val="1600"/>
                <a:buFont typeface="Noto Sans Symbols"/>
                <a:buChar char="▪"/>
              </a:pPr>
              <a:r>
                <a:rPr lang="en-US" altLang="ko-KR" sz="1600" b="0" i="0" u="none" strike="noStrike" cap="none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[Light] </a:t>
              </a:r>
              <a:r>
                <a:rPr lang="ko-KR" altLang="en-US" sz="1600" b="0" i="0" u="none" strike="noStrike" cap="none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모드에서 </a:t>
              </a:r>
              <a:r>
                <a:rPr lang="en-US" altLang="ko-KR" sz="1600" b="0" i="0" u="none" strike="noStrike" cap="none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[Dark] </a:t>
              </a:r>
              <a:r>
                <a:rPr lang="ko-KR" altLang="en-US" sz="1600" b="0" i="0" u="none" strike="noStrike" cap="none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모드로 전환 시 ‘</a:t>
              </a:r>
              <a:r>
                <a:rPr lang="en-US" altLang="ko-KR" sz="1600" b="0" i="0" u="none" strike="noStrike" cap="none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Stroke’</a:t>
              </a:r>
              <a:r>
                <a:rPr lang="ko-KR" altLang="en-US" sz="1600" b="0" i="0" u="none" strike="noStrike" cap="none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와 ‘</a:t>
              </a:r>
              <a:r>
                <a:rPr lang="en-US" altLang="ko-KR" sz="1600" b="0" i="0" u="none" strike="noStrike" cap="none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D-Stroke’</a:t>
              </a:r>
              <a:r>
                <a:rPr lang="ko-KR" altLang="en-US" sz="1600" b="0" i="0" u="none" strike="noStrike" cap="none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로 설정한 ‘</a:t>
              </a:r>
              <a:r>
                <a:rPr lang="en-US" altLang="ko-KR" sz="1600" b="0" i="0" u="none" strike="noStrike" cap="none" dirty="0" err="1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boder</a:t>
              </a:r>
              <a:r>
                <a:rPr lang="en-US" altLang="ko-KR" sz="1600" b="0" i="0" u="none" strike="noStrike" cap="none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’</a:t>
              </a:r>
              <a:r>
                <a:rPr lang="ko-KR" altLang="en-US" sz="1600" b="0" i="0" u="none" strike="noStrike" cap="none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값이 바뀌지 않을 수 있음</a:t>
              </a:r>
              <a:endParaRPr lang="en-US" altLang="ko-KR" sz="1600" b="0" i="0" u="none" strike="noStrike" cap="none" dirty="0">
                <a:solidFill>
                  <a:schemeClr val="dk1"/>
                </a:solidFill>
                <a:ea typeface="맑은 고딕" panose="020B0503020000020004" pitchFamily="50" charset="-127"/>
                <a:cs typeface="Malgun Gothic"/>
                <a:sym typeface="Malgun Gothic"/>
              </a:endParaRPr>
            </a:p>
            <a:p>
              <a:pPr marL="447675" marR="0" lvl="1" indent="-180975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C7AA0"/>
                </a:buClr>
                <a:buSzPts val="1600"/>
                <a:buFont typeface="Noto Sans Symbols"/>
                <a:buChar char="▪"/>
              </a:pPr>
              <a:r>
                <a:rPr lang="ko-KR" altLang="en-US" sz="1600" b="0" i="0" u="none" strike="noStrike" cap="none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이는 </a:t>
              </a:r>
              <a:r>
                <a:rPr lang="ko-KR" altLang="en-US" sz="1600" b="0" i="0" u="none" strike="noStrike" cap="none" dirty="0" err="1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피그마가</a:t>
              </a:r>
              <a:r>
                <a:rPr lang="ko-KR" altLang="en-US" sz="1600" b="0" i="0" u="none" strike="noStrike" cap="none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 업데이트하는 과정에서 발생하는 오류임</a:t>
              </a:r>
              <a:endParaRPr lang="en-US" altLang="ko-KR" sz="1600" dirty="0">
                <a:solidFill>
                  <a:schemeClr val="dk1"/>
                </a:solidFill>
                <a:ea typeface="맑은 고딕" panose="020B0503020000020004" pitchFamily="50" charset="-127"/>
                <a:cs typeface="Malgun Gothic"/>
                <a:sym typeface="Malgun Gothic"/>
              </a:endParaRPr>
            </a:p>
            <a:p>
              <a:pPr marL="447675" marR="0" lvl="1" indent="-180975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C7AA0"/>
                </a:buClr>
                <a:buSzPts val="1600"/>
                <a:buFont typeface="Noto Sans Symbols"/>
                <a:buChar char="▪"/>
              </a:pPr>
              <a:r>
                <a:rPr lang="ko-KR" altLang="en-US" sz="1600" b="0" i="0" u="none" strike="noStrike" cap="none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토큰의 </a:t>
              </a:r>
              <a:r>
                <a:rPr lang="en-US" altLang="ko-KR" sz="1600" b="0" i="0" u="none" strike="noStrike" cap="none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[Dark] </a:t>
              </a:r>
              <a:r>
                <a:rPr lang="ko-KR" altLang="en-US" sz="1600" b="0" i="0" u="none" strike="noStrike" cap="none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모드에서 ‘</a:t>
              </a:r>
              <a:r>
                <a:rPr lang="en-US" altLang="ko-KR" sz="1600" b="0" i="0" u="none" strike="noStrike" cap="none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border’ </a:t>
              </a:r>
              <a:r>
                <a:rPr lang="ko-KR" altLang="en-US" sz="1600" b="0" i="0" u="none" strike="noStrike" cap="none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속성을 적용하면 정상적으로 전환이 되는데</a:t>
              </a:r>
              <a:r>
                <a:rPr lang="en-US" altLang="ko-KR" sz="1600" b="0" i="0" u="none" strike="noStrike" cap="none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, </a:t>
              </a:r>
              <a:r>
                <a:rPr lang="ko-KR" altLang="en-US" sz="1600" b="0" i="0" u="none" strike="noStrike" cap="none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이를 위해 다음과 같은 단계를 진행함</a:t>
              </a:r>
            </a:p>
          </p:txBody>
        </p:sp>
        <p:sp>
          <p:nvSpPr>
            <p:cNvPr id="7" name="Google Shape;171;p13">
              <a:extLst>
                <a:ext uri="{FF2B5EF4-FFF2-40B4-BE49-F238E27FC236}">
                  <a16:creationId xmlns:a16="http://schemas.microsoft.com/office/drawing/2014/main" id="{F05376C8-21BE-DEF4-1C54-14CEB72CD8A9}"/>
                </a:ext>
              </a:extLst>
            </p:cNvPr>
            <p:cNvSpPr/>
            <p:nvPr/>
          </p:nvSpPr>
          <p:spPr>
            <a:xfrm>
              <a:off x="656275" y="1772816"/>
              <a:ext cx="1511728" cy="432048"/>
            </a:xfrm>
            <a:prstGeom prst="rect">
              <a:avLst/>
            </a:prstGeom>
            <a:solidFill>
              <a:srgbClr val="318C9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1" dirty="0">
                  <a:solidFill>
                    <a:schemeClr val="lt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하나 더 알기</a:t>
              </a:r>
              <a:endParaRPr dirty="0"/>
            </a:p>
          </p:txBody>
        </p:sp>
        <p:sp>
          <p:nvSpPr>
            <p:cNvPr id="8" name="Google Shape;172;p13">
              <a:extLst>
                <a:ext uri="{FF2B5EF4-FFF2-40B4-BE49-F238E27FC236}">
                  <a16:creationId xmlns:a16="http://schemas.microsoft.com/office/drawing/2014/main" id="{F79AB2B9-E236-58FD-C03A-2035D9E78329}"/>
                </a:ext>
              </a:extLst>
            </p:cNvPr>
            <p:cNvSpPr txBox="1"/>
            <p:nvPr/>
          </p:nvSpPr>
          <p:spPr>
            <a:xfrm>
              <a:off x="2240451" y="1772816"/>
              <a:ext cx="5744941" cy="43204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C479D"/>
                </a:buClr>
                <a:buSzPts val="1600"/>
                <a:buFont typeface="Noto Sans Symbols"/>
                <a:buNone/>
              </a:pPr>
              <a:r>
                <a:rPr lang="ko-KR" altLang="en-US" sz="1600" b="1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토큰과 </a:t>
              </a:r>
              <a:r>
                <a:rPr lang="en-US" altLang="ko-KR" sz="1600" b="1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[Dark] </a:t>
              </a:r>
              <a:r>
                <a:rPr lang="ko-KR" altLang="en-US" sz="1600" b="1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모드</a:t>
              </a:r>
              <a:endParaRPr sz="1600" b="1" dirty="0">
                <a:solidFill>
                  <a:schemeClr val="dk1"/>
                </a:solidFill>
                <a:ea typeface="맑은 고딕" panose="020B0503020000020004" pitchFamily="50" charset="-127"/>
                <a:cs typeface="Malgun Gothic"/>
                <a:sym typeface="Malgun Gothic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28189964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EA5765-BE8F-DEC2-FD8C-66A01E5159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EDA37DBD-A3E8-6CF8-54C5-B57351D1CD0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832" y="3573016"/>
            <a:ext cx="4968552" cy="2526574"/>
          </a:xfrm>
          <a:prstGeom prst="rect">
            <a:avLst/>
          </a:prstGeom>
        </p:spPr>
      </p:pic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293AC74F-677B-2942-EE9D-EA30C0AC7B7D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버튼 구성하기</a:t>
            </a:r>
            <a:endParaRPr lang="en-US" altLang="ko-KR" dirty="0"/>
          </a:p>
          <a:p>
            <a:pPr lvl="1"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887577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토큰으로 버튼 옵션 설정하기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rgbClr val="887577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447675" lvl="2" indent="0">
              <a:buNone/>
              <a:defRPr/>
            </a:pP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447675" lvl="2" indent="0">
              <a:buNone/>
              <a:defRPr/>
            </a:pP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678F778-2F8E-95F2-1122-71303A6D00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/>
              <a:t>버튼</a:t>
            </a:r>
          </a:p>
        </p:txBody>
      </p:sp>
      <p:grpSp>
        <p:nvGrpSpPr>
          <p:cNvPr id="3" name="Google Shape;168;p13">
            <a:extLst>
              <a:ext uri="{FF2B5EF4-FFF2-40B4-BE49-F238E27FC236}">
                <a16:creationId xmlns:a16="http://schemas.microsoft.com/office/drawing/2014/main" id="{E3B13461-98A2-5E4F-7DE8-12B91F43315E}"/>
              </a:ext>
            </a:extLst>
          </p:cNvPr>
          <p:cNvGrpSpPr/>
          <p:nvPr/>
        </p:nvGrpSpPr>
        <p:grpSpPr>
          <a:xfrm>
            <a:off x="683568" y="2204864"/>
            <a:ext cx="7948172" cy="4032449"/>
            <a:chOff x="656275" y="1772815"/>
            <a:chExt cx="7948172" cy="4032449"/>
          </a:xfrm>
        </p:grpSpPr>
        <p:sp>
          <p:nvSpPr>
            <p:cNvPr id="5" name="Google Shape;169;p13">
              <a:extLst>
                <a:ext uri="{FF2B5EF4-FFF2-40B4-BE49-F238E27FC236}">
                  <a16:creationId xmlns:a16="http://schemas.microsoft.com/office/drawing/2014/main" id="{A8F0151A-508B-31A0-99AE-410600AE15BA}"/>
                </a:ext>
              </a:extLst>
            </p:cNvPr>
            <p:cNvSpPr/>
            <p:nvPr/>
          </p:nvSpPr>
          <p:spPr>
            <a:xfrm>
              <a:off x="671974" y="1772815"/>
              <a:ext cx="7920000" cy="4032449"/>
            </a:xfrm>
            <a:prstGeom prst="rect">
              <a:avLst/>
            </a:prstGeom>
            <a:noFill/>
            <a:ln w="38100" cap="flat" cmpd="sng">
              <a:solidFill>
                <a:srgbClr val="318C9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lt1"/>
                </a:solidFill>
                <a:ea typeface="맑은 고딕" panose="020B0503020000020004" pitchFamily="50" charset="-127"/>
                <a:cs typeface="Malgun Gothic"/>
                <a:sym typeface="Malgun Gothic"/>
              </a:endParaRPr>
            </a:p>
          </p:txBody>
        </p:sp>
        <p:sp>
          <p:nvSpPr>
            <p:cNvPr id="6" name="Google Shape;170;p13">
              <a:extLst>
                <a:ext uri="{FF2B5EF4-FFF2-40B4-BE49-F238E27FC236}">
                  <a16:creationId xmlns:a16="http://schemas.microsoft.com/office/drawing/2014/main" id="{BCD0F070-9141-BD73-D508-0B24258C3C0D}"/>
                </a:ext>
              </a:extLst>
            </p:cNvPr>
            <p:cNvSpPr txBox="1"/>
            <p:nvPr/>
          </p:nvSpPr>
          <p:spPr>
            <a:xfrm>
              <a:off x="671974" y="2325998"/>
              <a:ext cx="7932473" cy="117500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266700" lvl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C7AA0"/>
                </a:buClr>
                <a:buSzPts val="1600"/>
              </a:pPr>
              <a:r>
                <a:rPr lang="en-US" altLang="ko-KR" sz="1600" b="1" i="0" u="none" strike="noStrike" cap="none" dirty="0">
                  <a:solidFill>
                    <a:srgbClr val="587EA7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01</a:t>
              </a:r>
              <a:r>
                <a:rPr lang="en-US" altLang="ko-KR" sz="1600" b="0" i="0" u="none" strike="noStrike" cap="none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 </a:t>
              </a:r>
              <a:r>
                <a:rPr lang="ko-KR" altLang="en-US" sz="1600" b="1" i="0" u="none" strike="noStrike" cap="none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토큰 옵션 설정하기</a:t>
              </a:r>
              <a:endParaRPr lang="en-US" altLang="ko-KR" sz="1600" b="0" i="0" u="none" strike="noStrike" cap="none" dirty="0">
                <a:solidFill>
                  <a:schemeClr val="dk1"/>
                </a:solidFill>
                <a:ea typeface="맑은 고딕" panose="020B0503020000020004" pitchFamily="50" charset="-127"/>
                <a:cs typeface="Malgun Gothic"/>
                <a:sym typeface="Malgun Gothic"/>
              </a:endParaRPr>
            </a:p>
            <a:p>
              <a:pPr marL="447675" lvl="1" indent="-180975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C7AA0"/>
                </a:buClr>
                <a:buSzPts val="1600"/>
                <a:buFont typeface="Noto Sans Symbols"/>
                <a:buChar char="▪"/>
              </a:pPr>
              <a:r>
                <a:rPr lang="ko-KR" altLang="en-US" sz="1600" b="0" i="0" u="none" strike="noStrike" cap="none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토큰의 </a:t>
              </a:r>
              <a:r>
                <a:rPr lang="en-US" altLang="ko-KR" sz="1600" b="0" i="0" u="none" strike="noStrike" cap="none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[Light] </a:t>
              </a:r>
              <a:r>
                <a:rPr lang="ko-KR" altLang="en-US" sz="1600" b="0" i="0" u="none" strike="noStrike" cap="none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모드와 </a:t>
              </a:r>
              <a:r>
                <a:rPr lang="en-US" altLang="ko-KR" sz="1600" b="0" i="0" u="none" strike="noStrike" cap="none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[Dark] </a:t>
              </a:r>
              <a:r>
                <a:rPr lang="ko-KR" altLang="en-US" sz="1600" b="0" i="0" u="none" strike="noStrike" cap="none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모드의 </a:t>
              </a:r>
              <a:r>
                <a:rPr lang="en-US" altLang="ko-KR" sz="1600" b="0" i="0" u="none" strike="noStrike" cap="none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[Border Radius] </a:t>
              </a:r>
              <a:r>
                <a:rPr lang="ko-KR" altLang="en-US" sz="1600" b="0" i="0" u="none" strike="noStrike" cap="none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항목 옆의    를 클릭</a:t>
              </a:r>
              <a:endParaRPr lang="en-US" altLang="ko-KR" sz="1600" b="0" i="0" u="none" strike="noStrike" cap="none" dirty="0">
                <a:solidFill>
                  <a:schemeClr val="dk1"/>
                </a:solidFill>
                <a:ea typeface="맑은 고딕" panose="020B0503020000020004" pitchFamily="50" charset="-127"/>
                <a:cs typeface="Malgun Gothic"/>
                <a:sym typeface="Malgun Gothic"/>
              </a:endParaRPr>
            </a:p>
            <a:p>
              <a:pPr marL="447675" lvl="1" indent="-180975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C7AA0"/>
                </a:buClr>
                <a:buSzPts val="1600"/>
                <a:buFont typeface="Noto Sans Symbols"/>
                <a:buChar char="▪"/>
              </a:pPr>
              <a:r>
                <a:rPr lang="en-US" altLang="ko-KR" sz="1600" b="0" i="0" u="none" strike="noStrike" cap="none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[Name] :</a:t>
              </a:r>
              <a:r>
                <a:rPr lang="ko-KR" altLang="en-US" sz="1600" b="0" i="0" u="none" strike="noStrike" cap="none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 ‘</a:t>
              </a:r>
              <a:r>
                <a:rPr lang="en-US" altLang="ko-KR" sz="1600" b="0" i="0" u="none" strike="noStrike" cap="none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border radius’</a:t>
              </a:r>
              <a:r>
                <a:rPr lang="ko-KR" altLang="en-US" sz="1600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 </a:t>
              </a:r>
              <a:r>
                <a:rPr lang="en-US" altLang="ko-KR" sz="1600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,</a:t>
              </a:r>
              <a:r>
                <a:rPr lang="ko-KR" altLang="en-US" sz="1600" b="0" i="0" u="none" strike="noStrike" cap="none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 </a:t>
              </a:r>
              <a:r>
                <a:rPr lang="en-US" altLang="ko-KR" sz="1600" b="0" i="0" u="none" strike="noStrike" cap="none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[Border Radius]</a:t>
              </a:r>
              <a:r>
                <a:rPr lang="ko-KR" altLang="en-US" sz="1600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 </a:t>
              </a:r>
              <a:r>
                <a:rPr lang="en-US" altLang="ko-KR" sz="1600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:</a:t>
              </a:r>
              <a:r>
                <a:rPr lang="ko-KR" altLang="en-US" sz="1600" b="0" i="0" u="none" strike="noStrike" cap="none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 </a:t>
              </a:r>
              <a:r>
                <a:rPr lang="en-US" altLang="ko-KR" sz="1600" b="0" i="0" u="none" strike="noStrike" cap="none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{8}</a:t>
              </a:r>
              <a:endParaRPr lang="ko-KR" altLang="en-US" sz="1600" b="0" i="0" u="none" strike="noStrike" cap="none" dirty="0">
                <a:solidFill>
                  <a:schemeClr val="dk1"/>
                </a:solidFill>
                <a:ea typeface="맑은 고딕" panose="020B0503020000020004" pitchFamily="50" charset="-127"/>
                <a:cs typeface="Malgun Gothic"/>
                <a:sym typeface="Malgun Gothic"/>
              </a:endParaRPr>
            </a:p>
          </p:txBody>
        </p:sp>
        <p:sp>
          <p:nvSpPr>
            <p:cNvPr id="7" name="Google Shape;171;p13">
              <a:extLst>
                <a:ext uri="{FF2B5EF4-FFF2-40B4-BE49-F238E27FC236}">
                  <a16:creationId xmlns:a16="http://schemas.microsoft.com/office/drawing/2014/main" id="{5A6050C3-F99A-F552-2837-9184447BA74F}"/>
                </a:ext>
              </a:extLst>
            </p:cNvPr>
            <p:cNvSpPr/>
            <p:nvPr/>
          </p:nvSpPr>
          <p:spPr>
            <a:xfrm>
              <a:off x="656275" y="1772816"/>
              <a:ext cx="1511728" cy="432048"/>
            </a:xfrm>
            <a:prstGeom prst="rect">
              <a:avLst/>
            </a:prstGeom>
            <a:solidFill>
              <a:srgbClr val="318C9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1" dirty="0">
                  <a:solidFill>
                    <a:schemeClr val="lt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하나 더 알기</a:t>
              </a:r>
              <a:endParaRPr dirty="0"/>
            </a:p>
          </p:txBody>
        </p:sp>
        <p:sp>
          <p:nvSpPr>
            <p:cNvPr id="8" name="Google Shape;172;p13">
              <a:extLst>
                <a:ext uri="{FF2B5EF4-FFF2-40B4-BE49-F238E27FC236}">
                  <a16:creationId xmlns:a16="http://schemas.microsoft.com/office/drawing/2014/main" id="{54DA701F-90AF-5698-4A93-E729294EF20B}"/>
                </a:ext>
              </a:extLst>
            </p:cNvPr>
            <p:cNvSpPr txBox="1"/>
            <p:nvPr/>
          </p:nvSpPr>
          <p:spPr>
            <a:xfrm>
              <a:off x="2240451" y="1772816"/>
              <a:ext cx="5744941" cy="43204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C479D"/>
                </a:buClr>
                <a:buSzPts val="1600"/>
                <a:buFont typeface="Noto Sans Symbols"/>
                <a:buNone/>
              </a:pPr>
              <a:r>
                <a:rPr lang="ko-KR" altLang="en-US" sz="1600" b="1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토큰과 </a:t>
              </a:r>
              <a:r>
                <a:rPr lang="en-US" altLang="ko-KR" sz="1600" b="1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[Dark] </a:t>
              </a:r>
              <a:r>
                <a:rPr lang="ko-KR" altLang="en-US" sz="1600" b="1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모드</a:t>
              </a:r>
              <a:endParaRPr sz="1600" b="1" dirty="0">
                <a:solidFill>
                  <a:schemeClr val="dk1"/>
                </a:solidFill>
                <a:ea typeface="맑은 고딕" panose="020B0503020000020004" pitchFamily="50" charset="-127"/>
                <a:cs typeface="Malgun Gothic"/>
                <a:sym typeface="Malgun Gothic"/>
              </a:endParaRPr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026A07D4-EA4D-CABC-D771-85C0F4C609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8264" y="3212976"/>
            <a:ext cx="285180" cy="288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992890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14348A-33EC-F824-8BF6-65C52E432F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670EC26F-9145-4175-E8D3-37E28B749751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버튼 구성하기</a:t>
            </a:r>
            <a:endParaRPr lang="en-US" altLang="ko-KR" dirty="0"/>
          </a:p>
          <a:p>
            <a:pPr lvl="1"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887577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토큰으로 버튼 옵션 설정하기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rgbClr val="887577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447675" lvl="2" indent="0">
              <a:buNone/>
              <a:defRPr/>
            </a:pP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447675" lvl="2" indent="0">
              <a:buNone/>
              <a:defRPr/>
            </a:pP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3FDF49A-329E-D91B-F537-4EEED58CD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/>
              <a:t>버튼</a:t>
            </a:r>
          </a:p>
        </p:txBody>
      </p:sp>
      <p:grpSp>
        <p:nvGrpSpPr>
          <p:cNvPr id="3" name="Google Shape;168;p13">
            <a:extLst>
              <a:ext uri="{FF2B5EF4-FFF2-40B4-BE49-F238E27FC236}">
                <a16:creationId xmlns:a16="http://schemas.microsoft.com/office/drawing/2014/main" id="{E660B7F4-F426-A5AF-7B54-5028D77387E3}"/>
              </a:ext>
            </a:extLst>
          </p:cNvPr>
          <p:cNvGrpSpPr/>
          <p:nvPr/>
        </p:nvGrpSpPr>
        <p:grpSpPr>
          <a:xfrm>
            <a:off x="683568" y="2204864"/>
            <a:ext cx="7948172" cy="4032449"/>
            <a:chOff x="656275" y="1772815"/>
            <a:chExt cx="7948172" cy="4032449"/>
          </a:xfrm>
        </p:grpSpPr>
        <p:sp>
          <p:nvSpPr>
            <p:cNvPr id="5" name="Google Shape;169;p13">
              <a:extLst>
                <a:ext uri="{FF2B5EF4-FFF2-40B4-BE49-F238E27FC236}">
                  <a16:creationId xmlns:a16="http://schemas.microsoft.com/office/drawing/2014/main" id="{DB3F83AD-EA14-C3F5-7C13-86C21CA3B5B5}"/>
                </a:ext>
              </a:extLst>
            </p:cNvPr>
            <p:cNvSpPr/>
            <p:nvPr/>
          </p:nvSpPr>
          <p:spPr>
            <a:xfrm>
              <a:off x="671974" y="1772815"/>
              <a:ext cx="7920000" cy="4032449"/>
            </a:xfrm>
            <a:prstGeom prst="rect">
              <a:avLst/>
            </a:prstGeom>
            <a:noFill/>
            <a:ln w="38100" cap="flat" cmpd="sng">
              <a:solidFill>
                <a:srgbClr val="318C9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lt1"/>
                </a:solidFill>
                <a:ea typeface="맑은 고딕" panose="020B0503020000020004" pitchFamily="50" charset="-127"/>
                <a:cs typeface="Malgun Gothic"/>
                <a:sym typeface="Malgun Gothic"/>
              </a:endParaRPr>
            </a:p>
          </p:txBody>
        </p:sp>
        <p:sp>
          <p:nvSpPr>
            <p:cNvPr id="6" name="Google Shape;170;p13">
              <a:extLst>
                <a:ext uri="{FF2B5EF4-FFF2-40B4-BE49-F238E27FC236}">
                  <a16:creationId xmlns:a16="http://schemas.microsoft.com/office/drawing/2014/main" id="{87517736-35A9-24C5-518F-EA463EEA003D}"/>
                </a:ext>
              </a:extLst>
            </p:cNvPr>
            <p:cNvSpPr txBox="1"/>
            <p:nvPr/>
          </p:nvSpPr>
          <p:spPr>
            <a:xfrm>
              <a:off x="671974" y="2325998"/>
              <a:ext cx="7932473" cy="117500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266700" lvl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C7AA0"/>
                </a:buClr>
                <a:buSzPts val="1600"/>
              </a:pPr>
              <a:r>
                <a:rPr lang="en-US" altLang="ko-KR" sz="1600" b="1" i="0" u="none" strike="noStrike" cap="none" dirty="0">
                  <a:solidFill>
                    <a:srgbClr val="587EA7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02</a:t>
              </a:r>
              <a:r>
                <a:rPr lang="en-US" altLang="ko-KR" sz="1600" b="0" i="0" u="none" strike="noStrike" cap="none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 </a:t>
              </a:r>
              <a:r>
                <a:rPr lang="ko-KR" altLang="en-US" sz="1600" b="1" i="0" u="none" strike="noStrike" cap="none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토큰 옵션 설정하기</a:t>
              </a:r>
            </a:p>
            <a:p>
              <a:pPr marL="447675" lvl="1" indent="-180975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C7AA0"/>
                </a:buClr>
                <a:buSzPts val="1600"/>
                <a:buFont typeface="Noto Sans Symbols"/>
                <a:buChar char="▪"/>
              </a:pPr>
              <a:r>
                <a:rPr lang="ko-KR" altLang="en-US" sz="1600" b="0" i="0" u="none" strike="noStrike" cap="none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토큰 항목이 추가된 것을 확인</a:t>
              </a:r>
              <a:endParaRPr lang="en-US" altLang="ko-KR" sz="1600" b="0" i="0" u="none" strike="noStrike" cap="none" dirty="0">
                <a:solidFill>
                  <a:schemeClr val="dk1"/>
                </a:solidFill>
                <a:ea typeface="맑은 고딕" panose="020B0503020000020004" pitchFamily="50" charset="-127"/>
                <a:cs typeface="Malgun Gothic"/>
                <a:sym typeface="Malgun Gothic"/>
              </a:endParaRPr>
            </a:p>
          </p:txBody>
        </p:sp>
        <p:sp>
          <p:nvSpPr>
            <p:cNvPr id="7" name="Google Shape;171;p13">
              <a:extLst>
                <a:ext uri="{FF2B5EF4-FFF2-40B4-BE49-F238E27FC236}">
                  <a16:creationId xmlns:a16="http://schemas.microsoft.com/office/drawing/2014/main" id="{433FD342-5275-7E35-8D9A-3AF17B7C5BEA}"/>
                </a:ext>
              </a:extLst>
            </p:cNvPr>
            <p:cNvSpPr/>
            <p:nvPr/>
          </p:nvSpPr>
          <p:spPr>
            <a:xfrm>
              <a:off x="656275" y="1772816"/>
              <a:ext cx="1511728" cy="432048"/>
            </a:xfrm>
            <a:prstGeom prst="rect">
              <a:avLst/>
            </a:prstGeom>
            <a:solidFill>
              <a:srgbClr val="318C9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1" dirty="0">
                  <a:solidFill>
                    <a:schemeClr val="lt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하나 더 알기</a:t>
              </a:r>
              <a:endParaRPr dirty="0"/>
            </a:p>
          </p:txBody>
        </p:sp>
        <p:sp>
          <p:nvSpPr>
            <p:cNvPr id="8" name="Google Shape;172;p13">
              <a:extLst>
                <a:ext uri="{FF2B5EF4-FFF2-40B4-BE49-F238E27FC236}">
                  <a16:creationId xmlns:a16="http://schemas.microsoft.com/office/drawing/2014/main" id="{9D9350A5-9745-9E71-B45F-E7E3D0244C81}"/>
                </a:ext>
              </a:extLst>
            </p:cNvPr>
            <p:cNvSpPr txBox="1"/>
            <p:nvPr/>
          </p:nvSpPr>
          <p:spPr>
            <a:xfrm>
              <a:off x="2240451" y="1772816"/>
              <a:ext cx="5744941" cy="43204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C479D"/>
                </a:buClr>
                <a:buSzPts val="1600"/>
                <a:buFont typeface="Noto Sans Symbols"/>
                <a:buNone/>
              </a:pPr>
              <a:r>
                <a:rPr lang="ko-KR" altLang="en-US" sz="1600" b="1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토큰과 </a:t>
              </a:r>
              <a:r>
                <a:rPr lang="en-US" altLang="ko-KR" sz="1600" b="1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[Dark] </a:t>
              </a:r>
              <a:r>
                <a:rPr lang="ko-KR" altLang="en-US" sz="1600" b="1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모드</a:t>
              </a:r>
              <a:endParaRPr sz="1600" b="1" dirty="0">
                <a:solidFill>
                  <a:schemeClr val="dk1"/>
                </a:solidFill>
                <a:ea typeface="맑은 고딕" panose="020B0503020000020004" pitchFamily="50" charset="-127"/>
                <a:cs typeface="Malgun Gothic"/>
                <a:sym typeface="Malgun Gothic"/>
              </a:endParaRPr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F5DCFF99-BDC2-9CD2-4186-8E822DFC5D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645025"/>
            <a:ext cx="7128792" cy="1603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217076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F36C15-94B1-FFC2-9E16-66C33F68C7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D064087-82B4-DEFE-8C6A-9CC1B8D4A9EF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버튼 구성하기</a:t>
            </a:r>
            <a:endParaRPr lang="en-US" altLang="ko-KR" dirty="0"/>
          </a:p>
          <a:p>
            <a:pPr lvl="1"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887577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토큰으로 버튼 옵션 설정하기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rgbClr val="887577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447675" lvl="2" indent="0">
              <a:buNone/>
              <a:defRPr/>
            </a:pP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447675" lvl="2" indent="0">
              <a:buNone/>
              <a:defRPr/>
            </a:pP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C3863D7-C752-5D38-A948-64E0155A6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/>
              <a:t>버튼</a:t>
            </a:r>
          </a:p>
        </p:txBody>
      </p:sp>
      <p:grpSp>
        <p:nvGrpSpPr>
          <p:cNvPr id="3" name="Google Shape;168;p13">
            <a:extLst>
              <a:ext uri="{FF2B5EF4-FFF2-40B4-BE49-F238E27FC236}">
                <a16:creationId xmlns:a16="http://schemas.microsoft.com/office/drawing/2014/main" id="{B788818F-1885-4016-3E96-59A9E73F4A5D}"/>
              </a:ext>
            </a:extLst>
          </p:cNvPr>
          <p:cNvGrpSpPr/>
          <p:nvPr/>
        </p:nvGrpSpPr>
        <p:grpSpPr>
          <a:xfrm>
            <a:off x="683568" y="2204864"/>
            <a:ext cx="7935699" cy="4032449"/>
            <a:chOff x="656275" y="1772815"/>
            <a:chExt cx="7935699" cy="4032449"/>
          </a:xfrm>
        </p:grpSpPr>
        <p:sp>
          <p:nvSpPr>
            <p:cNvPr id="5" name="Google Shape;169;p13">
              <a:extLst>
                <a:ext uri="{FF2B5EF4-FFF2-40B4-BE49-F238E27FC236}">
                  <a16:creationId xmlns:a16="http://schemas.microsoft.com/office/drawing/2014/main" id="{E4A87FA2-B3B9-47E5-DC36-18024A79C9DA}"/>
                </a:ext>
              </a:extLst>
            </p:cNvPr>
            <p:cNvSpPr/>
            <p:nvPr/>
          </p:nvSpPr>
          <p:spPr>
            <a:xfrm>
              <a:off x="671974" y="1772815"/>
              <a:ext cx="7920000" cy="4032449"/>
            </a:xfrm>
            <a:prstGeom prst="rect">
              <a:avLst/>
            </a:prstGeom>
            <a:noFill/>
            <a:ln w="38100" cap="flat" cmpd="sng">
              <a:solidFill>
                <a:srgbClr val="318C9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lt1"/>
                </a:solidFill>
                <a:ea typeface="맑은 고딕" panose="020B0503020000020004" pitchFamily="50" charset="-127"/>
                <a:cs typeface="Malgun Gothic"/>
                <a:sym typeface="Malgun Gothic"/>
              </a:endParaRPr>
            </a:p>
          </p:txBody>
        </p:sp>
        <p:sp>
          <p:nvSpPr>
            <p:cNvPr id="6" name="Google Shape;170;p13">
              <a:extLst>
                <a:ext uri="{FF2B5EF4-FFF2-40B4-BE49-F238E27FC236}">
                  <a16:creationId xmlns:a16="http://schemas.microsoft.com/office/drawing/2014/main" id="{AAADBE06-40DC-7359-E40A-5DA8A1BAEC9E}"/>
                </a:ext>
              </a:extLst>
            </p:cNvPr>
            <p:cNvSpPr txBox="1"/>
            <p:nvPr/>
          </p:nvSpPr>
          <p:spPr>
            <a:xfrm>
              <a:off x="671974" y="2325998"/>
              <a:ext cx="3656709" cy="117500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266700" lvl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C7AA0"/>
                </a:buClr>
                <a:buSzPts val="1600"/>
              </a:pPr>
              <a:r>
                <a:rPr lang="en-US" altLang="ko-KR" sz="1600" b="1" i="0" u="none" strike="noStrike" cap="none" dirty="0">
                  <a:solidFill>
                    <a:srgbClr val="587EA7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03</a:t>
              </a:r>
              <a:r>
                <a:rPr lang="en-US" altLang="ko-KR" sz="1600" b="0" i="0" u="none" strike="noStrike" cap="none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 </a:t>
              </a:r>
              <a:r>
                <a:rPr lang="ko-KR" altLang="en-US" sz="1600" b="1" dirty="0" err="1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다크</a:t>
              </a:r>
              <a:r>
                <a:rPr lang="ko-KR" altLang="en-US" sz="1600" b="1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 모드로 전환하기</a:t>
              </a:r>
              <a:endParaRPr lang="ko-KR" altLang="en-US" sz="1600" b="1" i="0" u="none" strike="noStrike" cap="none" dirty="0">
                <a:solidFill>
                  <a:schemeClr val="dk1"/>
                </a:solidFill>
                <a:ea typeface="맑은 고딕" panose="020B0503020000020004" pitchFamily="50" charset="-127"/>
                <a:cs typeface="Malgun Gothic"/>
                <a:sym typeface="Malgun Gothic"/>
              </a:endParaRPr>
            </a:p>
            <a:p>
              <a:pPr marL="447675" lvl="1" indent="-180975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C7AA0"/>
                </a:buClr>
                <a:buSzPts val="1600"/>
                <a:buFont typeface="Noto Sans Symbols"/>
                <a:buChar char="▪"/>
              </a:pPr>
              <a:r>
                <a:rPr lang="ko-KR" altLang="en-US" sz="1600" b="0" i="0" u="none" strike="noStrike" cap="none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토큰에서 </a:t>
              </a:r>
              <a:r>
                <a:rPr lang="en-US" altLang="ko-KR" sz="1600" b="0" i="0" u="none" strike="noStrike" cap="none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[Dark] </a:t>
              </a:r>
              <a:r>
                <a:rPr lang="ko-KR" altLang="en-US" sz="1600" b="0" i="0" u="none" strike="noStrike" cap="none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모드로 전환</a:t>
              </a:r>
              <a:r>
                <a:rPr lang="en-US" altLang="ko-KR" sz="1600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 </a:t>
              </a:r>
              <a:r>
                <a:rPr lang="ko-KR" altLang="en-US" sz="1600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→</a:t>
              </a:r>
              <a:r>
                <a:rPr lang="en-US" altLang="ko-KR" sz="1600" b="0" i="0" u="none" strike="noStrike" cap="none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 </a:t>
              </a:r>
              <a:r>
                <a:rPr lang="ko-KR" altLang="en-US" sz="1600" b="0" i="0" u="none" strike="noStrike" cap="none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바뀌지 않은 컴포넌트를 선택하고 ‘</a:t>
              </a:r>
              <a:r>
                <a:rPr lang="en-US" altLang="ko-KR" sz="1600" b="0" i="0" u="none" strike="noStrike" cap="none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border’</a:t>
              </a:r>
              <a:r>
                <a:rPr lang="ko-KR" altLang="en-US" sz="1600" b="0" i="0" u="none" strike="noStrike" cap="none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와 ‘</a:t>
              </a:r>
              <a:r>
                <a:rPr lang="en-US" altLang="ko-KR" sz="1600" b="0" i="0" u="none" strike="noStrike" cap="none" dirty="0" err="1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boder_radius</a:t>
              </a:r>
              <a:r>
                <a:rPr lang="en-US" altLang="ko-KR" sz="1600" b="0" i="0" u="none" strike="noStrike" cap="none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’ </a:t>
              </a:r>
              <a:r>
                <a:rPr lang="ko-KR" altLang="en-US" sz="1600" b="0" i="0" u="none" strike="noStrike" cap="none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속성을 적용</a:t>
              </a:r>
            </a:p>
          </p:txBody>
        </p:sp>
        <p:sp>
          <p:nvSpPr>
            <p:cNvPr id="7" name="Google Shape;171;p13">
              <a:extLst>
                <a:ext uri="{FF2B5EF4-FFF2-40B4-BE49-F238E27FC236}">
                  <a16:creationId xmlns:a16="http://schemas.microsoft.com/office/drawing/2014/main" id="{835EA2EE-CE6C-D6A2-A033-2779AA19EC29}"/>
                </a:ext>
              </a:extLst>
            </p:cNvPr>
            <p:cNvSpPr/>
            <p:nvPr/>
          </p:nvSpPr>
          <p:spPr>
            <a:xfrm>
              <a:off x="656275" y="1772816"/>
              <a:ext cx="1511728" cy="432048"/>
            </a:xfrm>
            <a:prstGeom prst="rect">
              <a:avLst/>
            </a:prstGeom>
            <a:solidFill>
              <a:srgbClr val="318C9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1" dirty="0">
                  <a:solidFill>
                    <a:schemeClr val="lt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하나 더 알기</a:t>
              </a:r>
              <a:endParaRPr dirty="0"/>
            </a:p>
          </p:txBody>
        </p:sp>
        <p:sp>
          <p:nvSpPr>
            <p:cNvPr id="8" name="Google Shape;172;p13">
              <a:extLst>
                <a:ext uri="{FF2B5EF4-FFF2-40B4-BE49-F238E27FC236}">
                  <a16:creationId xmlns:a16="http://schemas.microsoft.com/office/drawing/2014/main" id="{591BAF89-4882-CBA5-A3AB-5CC128E89BB6}"/>
                </a:ext>
              </a:extLst>
            </p:cNvPr>
            <p:cNvSpPr txBox="1"/>
            <p:nvPr/>
          </p:nvSpPr>
          <p:spPr>
            <a:xfrm>
              <a:off x="2240451" y="1772816"/>
              <a:ext cx="5744941" cy="43204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C479D"/>
                </a:buClr>
                <a:buSzPts val="1600"/>
                <a:buFont typeface="Noto Sans Symbols"/>
                <a:buNone/>
              </a:pPr>
              <a:r>
                <a:rPr lang="ko-KR" altLang="en-US" sz="1600" b="1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토큰과 </a:t>
              </a:r>
              <a:r>
                <a:rPr lang="en-US" altLang="ko-KR" sz="1600" b="1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[Dark] </a:t>
              </a:r>
              <a:r>
                <a:rPr lang="ko-KR" altLang="en-US" sz="1600" b="1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모드</a:t>
              </a:r>
              <a:endParaRPr sz="1600" b="1" dirty="0">
                <a:solidFill>
                  <a:schemeClr val="dk1"/>
                </a:solidFill>
                <a:ea typeface="맑은 고딕" panose="020B0503020000020004" pitchFamily="50" charset="-127"/>
                <a:cs typeface="Malgun Gothic"/>
                <a:sym typeface="Malgun Gothic"/>
              </a:endParaRP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D8ECFE99-AD5B-B0DA-9255-88DAEA5530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976" y="2708920"/>
            <a:ext cx="3889707" cy="3312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306917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ED20C9-E36F-813B-F5B7-9DA9C6A701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33CFE16F-6533-F401-F3C5-0781A700EBC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tx1"/>
                </a:solidFill>
              </a:rPr>
              <a:t>하단 내비게이션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0F9B205-838D-D7B4-77C4-D23B96FD4F4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Section 04</a:t>
            </a:r>
            <a:endParaRPr lang="ko-KR" altLang="en-US" dirty="0"/>
          </a:p>
        </p:txBody>
      </p:sp>
      <p:sp>
        <p:nvSpPr>
          <p:cNvPr id="6" name="텍스트 개체 틀 6">
            <a:extLst>
              <a:ext uri="{FF2B5EF4-FFF2-40B4-BE49-F238E27FC236}">
                <a16:creationId xmlns:a16="http://schemas.microsoft.com/office/drawing/2014/main" id="{70A113CA-78A8-85D9-9A67-FB07A78709A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55576" y="3356992"/>
            <a:ext cx="7704856" cy="93893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FontTx/>
              <a:buNone/>
              <a:defRPr sz="20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ko-KR" altLang="en-US" dirty="0">
                <a:solidFill>
                  <a:srgbClr val="587EA7"/>
                </a:solidFill>
              </a:rPr>
              <a:t>핵심 내용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하단 내비게이션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구성 실습</a:t>
            </a:r>
          </a:p>
        </p:txBody>
      </p:sp>
    </p:spTree>
    <p:extLst>
      <p:ext uri="{BB962C8B-B14F-4D97-AF65-F5344CB8AC3E}">
        <p14:creationId xmlns:p14="http://schemas.microsoft.com/office/powerpoint/2010/main" val="1707772839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C1714E-C289-5D09-04F4-B8BF7BCE05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62632019-E766-6A92-C7DD-1D1ED50696AF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하단 내비게이션의 이해</a:t>
            </a:r>
            <a:endParaRPr lang="en-US" altLang="ko-KR" dirty="0"/>
          </a:p>
          <a:p>
            <a:pPr lvl="2"/>
            <a:r>
              <a:rPr lang="ko-KR" altLang="en-US" dirty="0"/>
              <a:t>하단 내비게이션은 </a:t>
            </a:r>
            <a:r>
              <a:rPr lang="en-US" altLang="ko-KR" dirty="0"/>
              <a:t>3~5</a:t>
            </a:r>
            <a:r>
              <a:rPr lang="ko-KR" altLang="en-US" dirty="0"/>
              <a:t>개의 메뉴를 포함함</a:t>
            </a:r>
            <a:endParaRPr lang="en-US" altLang="ko-KR" dirty="0"/>
          </a:p>
          <a:p>
            <a:pPr lvl="2"/>
            <a:r>
              <a:rPr lang="ko-KR" altLang="en-US" dirty="0"/>
              <a:t>각 대상은 아이콘만 있을 수도 있고 텍스트 레이블을 포함할 수도 있음</a:t>
            </a:r>
            <a:endParaRPr lang="en-US" altLang="ko-KR" dirty="0"/>
          </a:p>
          <a:p>
            <a:pPr lvl="2"/>
            <a:r>
              <a:rPr lang="ko-KR" altLang="en-US" b="1" dirty="0"/>
              <a:t>하단 내비게이션의 기능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사용자가 메뉴를 선택했을 때 해당 아이콘과 관련된 최상위 탐색 페이지로 이동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5F1E49E-9D36-0EDC-DA69-E0E9F977E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/>
              <a:t>하단 내비게이션</a:t>
            </a:r>
          </a:p>
        </p:txBody>
      </p:sp>
    </p:spTree>
    <p:extLst>
      <p:ext uri="{BB962C8B-B14F-4D97-AF65-F5344CB8AC3E}">
        <p14:creationId xmlns:p14="http://schemas.microsoft.com/office/powerpoint/2010/main" val="42191118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32F5FE-31EB-5362-1686-DF424097DC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1C12F4E8-787C-A874-39F8-80B26E209F8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기본형 상단 앱 바 구성하기</a:t>
            </a:r>
            <a:endParaRPr lang="en-US" altLang="ko-KR" dirty="0"/>
          </a:p>
          <a:p>
            <a:pPr lvl="1">
              <a:defRPr/>
            </a:pPr>
            <a:r>
              <a:rPr lang="ko-KR" altLang="en-US" b="1" dirty="0">
                <a:solidFill>
                  <a:srgbClr val="756567"/>
                </a:solidFill>
              </a:rPr>
              <a:t>상단 앱 바 유형 추출하기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03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키 스크린 옵션 설정하기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r>
              <a:rPr lang="ko-KR" altLang="en-US" dirty="0"/>
              <a:t>‘</a:t>
            </a:r>
            <a:r>
              <a:rPr lang="en-US" altLang="ko-KR" dirty="0"/>
              <a:t>Key Screen’ </a:t>
            </a:r>
            <a:r>
              <a:rPr lang="ko-KR" altLang="en-US" dirty="0"/>
              <a:t>프레임을 선택 → 배경 색상을 어둡게 변경 → 프레임을 잠금</a:t>
            </a:r>
            <a:r>
              <a:rPr lang="en-US" altLang="ko-KR" dirty="0"/>
              <a:t>(    )</a:t>
            </a:r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43ABA9C-B4C7-F4B0-EB34-829D66182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상단 앱 바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04C619C-A568-41E6-3025-CF18D78E26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6336" y="2708920"/>
            <a:ext cx="228632" cy="23815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F7F7855-51C6-3D76-3384-756107CFCC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632" y="3212976"/>
            <a:ext cx="4839798" cy="3384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16558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EF1F07-44AE-AF08-4EA7-18E1115BC5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EE0A5A90-A6BE-3759-2A5C-0D6870D6EE9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CC4C7C6-51DB-73CE-1172-E84990CFF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/>
              <a:t>하단 내비게이션</a:t>
            </a:r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1572008B-F284-E09B-F2B1-2A327646D834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208912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/>
              <a:t>하단 내비게이션 구성하기</a:t>
            </a:r>
            <a:endParaRPr kumimoji="0" lang="en-US" altLang="ko-KR" dirty="0"/>
          </a:p>
          <a:p>
            <a:pPr lvl="2"/>
            <a:endParaRPr kumimoji="0" lang="en-US" altLang="ko-KR" dirty="0"/>
          </a:p>
          <a:p>
            <a:pPr lvl="2"/>
            <a:endParaRPr kumimoji="0" lang="en-US" altLang="ko-KR" dirty="0"/>
          </a:p>
          <a:p>
            <a:pPr marL="266700" lvl="1" indent="0">
              <a:buFont typeface="Wingdings" panose="05000000000000000000" pitchFamily="2" charset="2"/>
              <a:buNone/>
            </a:pPr>
            <a:endParaRPr kumimoji="0" lang="en-US" altLang="ko-KR" dirty="0"/>
          </a:p>
          <a:p>
            <a:pPr lvl="1"/>
            <a:endParaRPr kumimoji="0" lang="en-US" altLang="ko-KR" dirty="0"/>
          </a:p>
          <a:p>
            <a:pPr lvl="1"/>
            <a:endParaRPr kumimoji="0" lang="en-US" altLang="ko-KR" dirty="0">
              <a:solidFill>
                <a:schemeClr val="accent2"/>
              </a:solidFill>
            </a:endParaRPr>
          </a:p>
          <a:p>
            <a:endParaRPr kumimoji="0" lang="ko-KR" altLang="en-US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D90BA1BC-0D70-A7B5-ADB1-CF0A77E5BDD4}"/>
              </a:ext>
            </a:extLst>
          </p:cNvPr>
          <p:cNvGrpSpPr/>
          <p:nvPr/>
        </p:nvGrpSpPr>
        <p:grpSpPr>
          <a:xfrm>
            <a:off x="971600" y="1844824"/>
            <a:ext cx="7416824" cy="4608512"/>
            <a:chOff x="971600" y="1844824"/>
            <a:chExt cx="7416824" cy="4248472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CEC9EBF0-4782-0303-DA83-C7D4DDFAAC43}"/>
                </a:ext>
              </a:extLst>
            </p:cNvPr>
            <p:cNvSpPr/>
            <p:nvPr/>
          </p:nvSpPr>
          <p:spPr>
            <a:xfrm>
              <a:off x="971600" y="1844824"/>
              <a:ext cx="7416824" cy="4248472"/>
            </a:xfrm>
            <a:prstGeom prst="rect">
              <a:avLst/>
            </a:prstGeom>
            <a:solidFill>
              <a:srgbClr val="F4ECD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60311853-C7DC-B71E-A50D-870DD3E4A0AA}"/>
                </a:ext>
              </a:extLst>
            </p:cNvPr>
            <p:cNvSpPr/>
            <p:nvPr/>
          </p:nvSpPr>
          <p:spPr>
            <a:xfrm>
              <a:off x="971600" y="1844824"/>
              <a:ext cx="1800200" cy="432048"/>
            </a:xfrm>
            <a:prstGeom prst="rect">
              <a:avLst/>
            </a:prstGeom>
            <a:solidFill>
              <a:srgbClr val="587EA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예제 미리보기</a:t>
              </a:r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4148CB1C-10F5-5259-3A0E-6C99443734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2564904"/>
            <a:ext cx="6925642" cy="3419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771059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F634A6-E31D-5590-16DA-033ACD86BD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32242C12-3564-BC52-1DDE-F593DBC2E9CB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D899E72-CD34-03A2-FDC5-E825D53A1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/>
              <a:t>하단 내비게이션</a:t>
            </a:r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6DECEE33-2807-681C-9DC3-1876F677FD62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208912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/>
              <a:t>하단 내비게이션 구성하기</a:t>
            </a:r>
            <a:endParaRPr kumimoji="0" lang="en-US" altLang="ko-KR" dirty="0"/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01 </a:t>
            </a:r>
            <a:r>
              <a:rPr lang="ko-KR" altLang="en-US" b="1" dirty="0"/>
              <a:t>사각형 그리기</a:t>
            </a:r>
            <a:endParaRPr lang="en-US" altLang="ko-KR" b="1" dirty="0"/>
          </a:p>
          <a:p>
            <a:pPr lvl="2"/>
            <a:r>
              <a:rPr kumimoji="0" lang="ko-KR" altLang="en-US" dirty="0"/>
              <a:t>사각형 툴</a:t>
            </a:r>
            <a:r>
              <a:rPr kumimoji="0" lang="en-US" altLang="ko-KR" dirty="0"/>
              <a:t>(   )</a:t>
            </a:r>
            <a:r>
              <a:rPr kumimoji="0" lang="ko-KR" altLang="en-US" dirty="0"/>
              <a:t>로 넓이 ‘</a:t>
            </a:r>
            <a:r>
              <a:rPr kumimoji="0" lang="en-US" altLang="ko-KR" dirty="0"/>
              <a:t>360’, </a:t>
            </a:r>
            <a:r>
              <a:rPr kumimoji="0" lang="ko-KR" altLang="en-US" dirty="0"/>
              <a:t>높이 ‘</a:t>
            </a:r>
            <a:r>
              <a:rPr kumimoji="0" lang="en-US" altLang="ko-KR" dirty="0"/>
              <a:t>56’ </a:t>
            </a:r>
            <a:r>
              <a:rPr kumimoji="0" lang="ko-KR" altLang="en-US" dirty="0"/>
              <a:t>크기의 사각형을 만듦</a:t>
            </a:r>
            <a:endParaRPr kumimoji="0" lang="en-US" altLang="ko-KR" dirty="0"/>
          </a:p>
          <a:p>
            <a:pPr lvl="2"/>
            <a:endParaRPr kumimoji="0" lang="en-US" altLang="ko-KR" dirty="0"/>
          </a:p>
          <a:p>
            <a:pPr marL="266700" lvl="1" indent="0">
              <a:buFont typeface="Wingdings" panose="05000000000000000000" pitchFamily="2" charset="2"/>
              <a:buNone/>
            </a:pPr>
            <a:endParaRPr kumimoji="0" lang="en-US" altLang="ko-KR" dirty="0"/>
          </a:p>
          <a:p>
            <a:pPr lvl="1"/>
            <a:endParaRPr kumimoji="0" lang="en-US" altLang="ko-KR" dirty="0"/>
          </a:p>
          <a:p>
            <a:pPr lvl="1"/>
            <a:endParaRPr kumimoji="0" lang="en-US" altLang="ko-KR" dirty="0">
              <a:solidFill>
                <a:schemeClr val="accent2"/>
              </a:solidFill>
            </a:endParaRPr>
          </a:p>
          <a:p>
            <a:endParaRPr kumimoji="0"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E6AFAA0-8738-F494-FF42-1E4BEA549E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2713680"/>
            <a:ext cx="5695180" cy="345162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5AAF9BE-6F36-9B6F-F137-5AF67F08DC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3728" y="2276872"/>
            <a:ext cx="216024" cy="213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250516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9186BD-2024-075B-4380-5149B5EDD3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8DB28FB3-04FB-908A-2C2B-F69F0938A4D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4A28BA6-919A-0963-6B89-119DB66E1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/>
              <a:t>하단 내비게이션</a:t>
            </a:r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084F4093-9AF4-62B7-5558-8024F5AD0F87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208912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/>
              <a:t>하단 내비게이션 구성하기</a:t>
            </a:r>
            <a:endParaRPr kumimoji="0" lang="en-US" altLang="ko-KR" dirty="0"/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02 </a:t>
            </a:r>
            <a:r>
              <a:rPr lang="ko-KR" altLang="en-US" b="1" dirty="0"/>
              <a:t>아이콘 배치하기</a:t>
            </a:r>
            <a:endParaRPr lang="en-US" altLang="ko-KR" b="1" dirty="0"/>
          </a:p>
          <a:p>
            <a:pPr lvl="2"/>
            <a:r>
              <a:rPr kumimoji="0" lang="en-US" altLang="ko-KR" dirty="0"/>
              <a:t>[Assets]</a:t>
            </a:r>
            <a:r>
              <a:rPr kumimoji="0" lang="ko-KR" altLang="en-US" dirty="0"/>
              <a:t>에서 컴포넌트로 등록한 아이콘을 그림과 같이 화면 안으로 배치함</a:t>
            </a:r>
            <a:endParaRPr kumimoji="0" lang="en-US" altLang="ko-KR" dirty="0"/>
          </a:p>
          <a:p>
            <a:pPr lvl="2"/>
            <a:endParaRPr kumimoji="0" lang="en-US" altLang="ko-KR" dirty="0"/>
          </a:p>
          <a:p>
            <a:pPr marL="266700" lvl="1" indent="0">
              <a:buFont typeface="Wingdings" panose="05000000000000000000" pitchFamily="2" charset="2"/>
              <a:buNone/>
            </a:pPr>
            <a:endParaRPr kumimoji="0" lang="en-US" altLang="ko-KR" dirty="0"/>
          </a:p>
          <a:p>
            <a:pPr lvl="1"/>
            <a:endParaRPr kumimoji="0" lang="en-US" altLang="ko-KR" dirty="0"/>
          </a:p>
          <a:p>
            <a:pPr lvl="1"/>
            <a:endParaRPr kumimoji="0" lang="en-US" altLang="ko-KR" dirty="0">
              <a:solidFill>
                <a:schemeClr val="accent2"/>
              </a:solidFill>
            </a:endParaRPr>
          </a:p>
          <a:p>
            <a:endParaRPr kumimoji="0"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31F9499-87BD-8CB5-9A13-7D351858D0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2636912"/>
            <a:ext cx="5982535" cy="3886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327366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7C5412-ADA3-5CEE-3E29-0F16659594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FC827319-55BD-F61F-BAC3-774B69CA73EC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E4039DB-88B7-BED5-7376-A400479126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/>
              <a:t>하단 내비게이션</a:t>
            </a:r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5B86710F-FA62-CD0B-6B1A-3711479F6A7F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208912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/>
              <a:t>하단 내비게이션 구성하기</a:t>
            </a:r>
            <a:endParaRPr kumimoji="0" lang="en-US" altLang="ko-KR" dirty="0"/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03 </a:t>
            </a:r>
            <a:r>
              <a:rPr lang="ko-KR" altLang="en-US" b="1" dirty="0"/>
              <a:t>아이콘 배치하기</a:t>
            </a:r>
            <a:endParaRPr lang="en-US" altLang="ko-KR" b="1" dirty="0"/>
          </a:p>
          <a:p>
            <a:pPr lvl="2"/>
            <a:r>
              <a:rPr kumimoji="0" lang="ko-KR" altLang="en-US" dirty="0"/>
              <a:t>하단 내비게이션은 메뉴의 개수를 전체 넓이로 균등하게 나눠 배치해야 함</a:t>
            </a:r>
            <a:endParaRPr kumimoji="0" lang="en-US" altLang="ko-KR" dirty="0"/>
          </a:p>
          <a:p>
            <a:pPr lvl="2"/>
            <a:r>
              <a:rPr kumimoji="0" lang="en-US" altLang="ko-KR" dirty="0"/>
              <a:t>5</a:t>
            </a:r>
            <a:r>
              <a:rPr kumimoji="0" lang="ko-KR" altLang="en-US" dirty="0"/>
              <a:t>개의 아이콘은 각 ‘</a:t>
            </a:r>
            <a:r>
              <a:rPr kumimoji="0" lang="en-US" altLang="ko-KR" dirty="0"/>
              <a:t>48’ </a:t>
            </a:r>
            <a:r>
              <a:rPr kumimoji="0" lang="ko-KR" altLang="en-US" dirty="0"/>
              <a:t>넓이를 사이에 두고 좌우 중앙에 배치</a:t>
            </a:r>
            <a:endParaRPr kumimoji="0" lang="en-US" altLang="ko-KR" dirty="0"/>
          </a:p>
          <a:p>
            <a:pPr lvl="3"/>
            <a:r>
              <a:rPr kumimoji="0" lang="ko-KR" altLang="en-US" dirty="0"/>
              <a:t>이때 양 끝의 여백은 ‘</a:t>
            </a:r>
            <a:r>
              <a:rPr kumimoji="0" lang="en-US" altLang="ko-KR" dirty="0"/>
              <a:t>24’, </a:t>
            </a:r>
            <a:r>
              <a:rPr kumimoji="0" lang="ko-KR" altLang="en-US" dirty="0"/>
              <a:t>상하 여백은 ‘</a:t>
            </a:r>
            <a:r>
              <a:rPr kumimoji="0" lang="en-US" altLang="ko-KR" dirty="0"/>
              <a:t>16’</a:t>
            </a:r>
            <a:r>
              <a:rPr kumimoji="0" lang="ko-KR" altLang="en-US" dirty="0"/>
              <a:t>이 됨</a:t>
            </a:r>
            <a:endParaRPr kumimoji="0" lang="en-US" altLang="ko-KR" dirty="0"/>
          </a:p>
          <a:p>
            <a:pPr marL="266700" lvl="1" indent="0">
              <a:buFont typeface="Wingdings" panose="05000000000000000000" pitchFamily="2" charset="2"/>
              <a:buNone/>
            </a:pPr>
            <a:endParaRPr kumimoji="0" lang="en-US" altLang="ko-KR" dirty="0"/>
          </a:p>
          <a:p>
            <a:pPr lvl="1"/>
            <a:endParaRPr kumimoji="0" lang="en-US" altLang="ko-KR" dirty="0"/>
          </a:p>
          <a:p>
            <a:pPr lvl="1"/>
            <a:endParaRPr kumimoji="0" lang="en-US" altLang="ko-KR" dirty="0">
              <a:solidFill>
                <a:schemeClr val="accent2"/>
              </a:solidFill>
            </a:endParaRPr>
          </a:p>
          <a:p>
            <a:endParaRPr kumimoji="0"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A603300-1307-9A36-BB5B-0157DACB5C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416061"/>
            <a:ext cx="5325826" cy="303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59149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90783F-80B1-FCE9-F1FC-59962AD563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5FAA6C60-4CB2-8F14-9641-9280C7A04DA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D2FA17D-D76F-B164-9D41-BD71149E3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/>
              <a:t>하단 내비게이션</a:t>
            </a:r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688212C6-5664-247F-838F-AC3BCA8B198A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208912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/>
              <a:t>하단 내비게이션 구성하기</a:t>
            </a:r>
            <a:endParaRPr kumimoji="0" lang="en-US" altLang="ko-KR" dirty="0"/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04 </a:t>
            </a:r>
            <a:r>
              <a:rPr lang="ko-KR" altLang="en-US" b="1" dirty="0"/>
              <a:t>하단 내비게이션 만들기</a:t>
            </a:r>
            <a:endParaRPr lang="en-US" altLang="ko-KR" b="1" dirty="0"/>
          </a:p>
          <a:p>
            <a:pPr lvl="2"/>
            <a:r>
              <a:rPr kumimoji="0" lang="ko-KR" altLang="en-US" dirty="0"/>
              <a:t>키 스크린에서 만든 하단 내비게이션을 선택 → </a:t>
            </a:r>
            <a:r>
              <a:rPr kumimoji="0" lang="en-US" altLang="ko-KR" dirty="0"/>
              <a:t>[Ctrl]+[X]</a:t>
            </a:r>
            <a:r>
              <a:rPr kumimoji="0" lang="ko-KR" altLang="en-US" dirty="0"/>
              <a:t>를 눌러 </a:t>
            </a:r>
            <a:r>
              <a:rPr kumimoji="0" lang="ko-KR" altLang="en-US" dirty="0" err="1"/>
              <a:t>잘라냄</a:t>
            </a:r>
            <a:endParaRPr kumimoji="0" lang="en-US" altLang="ko-KR" dirty="0"/>
          </a:p>
          <a:p>
            <a:pPr lvl="2"/>
            <a:r>
              <a:rPr kumimoji="0" lang="ko-KR" altLang="en-US" dirty="0"/>
              <a:t>‘</a:t>
            </a:r>
            <a:r>
              <a:rPr kumimoji="0" lang="en-US" altLang="ko-KR" dirty="0"/>
              <a:t>Bottom Navigation’ </a:t>
            </a:r>
            <a:r>
              <a:rPr kumimoji="0" lang="ko-KR" altLang="en-US" dirty="0"/>
              <a:t>프레임을 선택 → </a:t>
            </a:r>
            <a:r>
              <a:rPr kumimoji="0" lang="en-US" altLang="ko-KR" dirty="0"/>
              <a:t>[Ctrl]+[V]</a:t>
            </a:r>
            <a:r>
              <a:rPr kumimoji="0" lang="ko-KR" altLang="en-US" dirty="0"/>
              <a:t>로 </a:t>
            </a:r>
            <a:r>
              <a:rPr kumimoji="0" lang="ko-KR" altLang="en-US" dirty="0" err="1"/>
              <a:t>붙여넣음</a:t>
            </a:r>
            <a:endParaRPr kumimoji="0" lang="en-US" altLang="ko-KR" dirty="0"/>
          </a:p>
          <a:p>
            <a:pPr marL="266700" lvl="1" indent="0">
              <a:buFont typeface="Wingdings" panose="05000000000000000000" pitchFamily="2" charset="2"/>
              <a:buNone/>
            </a:pPr>
            <a:endParaRPr kumimoji="0" lang="en-US" altLang="ko-KR" dirty="0"/>
          </a:p>
          <a:p>
            <a:pPr lvl="1"/>
            <a:endParaRPr kumimoji="0" lang="en-US" altLang="ko-KR" dirty="0"/>
          </a:p>
          <a:p>
            <a:pPr lvl="1"/>
            <a:endParaRPr kumimoji="0" lang="en-US" altLang="ko-KR" dirty="0">
              <a:solidFill>
                <a:schemeClr val="accent2"/>
              </a:solidFill>
            </a:endParaRPr>
          </a:p>
          <a:p>
            <a:endParaRPr kumimoji="0"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CF0759D-5217-4A03-1310-AF09822647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140968"/>
            <a:ext cx="7082626" cy="2485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054613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170E13-0A8D-4F37-A53C-6787FADFE7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341AC89F-625A-7099-0EC4-10225F15FB0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B3ADD27-80AA-CA05-D407-B74949EC1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/>
              <a:t>하단 내비게이션</a:t>
            </a:r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C84DA770-4D1C-E322-B465-7FD9B4DE2794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208912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/>
              <a:t>하단 내비게이션 구성하기</a:t>
            </a:r>
            <a:endParaRPr kumimoji="0" lang="en-US" altLang="ko-KR" dirty="0"/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05 </a:t>
            </a:r>
            <a:r>
              <a:rPr lang="ko-KR" altLang="en-US" b="1" dirty="0"/>
              <a:t>프레임 색상 변경하기</a:t>
            </a:r>
            <a:endParaRPr lang="en-US" altLang="ko-KR" b="1" dirty="0"/>
          </a:p>
          <a:p>
            <a:pPr lvl="2"/>
            <a:r>
              <a:rPr kumimoji="0" lang="ko-KR" altLang="en-US" dirty="0"/>
              <a:t>‘</a:t>
            </a:r>
            <a:r>
              <a:rPr kumimoji="0" lang="en-US" altLang="ko-KR" dirty="0"/>
              <a:t>Bottom Navigation’ </a:t>
            </a:r>
            <a:r>
              <a:rPr kumimoji="0" lang="ko-KR" altLang="en-US" dirty="0"/>
              <a:t>프레임을 선택 → 프레임의 색상을 ‘</a:t>
            </a:r>
            <a:r>
              <a:rPr kumimoji="0" lang="en-US" altLang="ko-KR" dirty="0"/>
              <a:t>#8A8A8A’</a:t>
            </a:r>
            <a:r>
              <a:rPr kumimoji="0" lang="ko-KR" altLang="en-US" dirty="0"/>
              <a:t>로 변경</a:t>
            </a:r>
            <a:endParaRPr kumimoji="0" lang="en-US" altLang="ko-KR" dirty="0"/>
          </a:p>
          <a:p>
            <a:pPr lvl="1"/>
            <a:endParaRPr kumimoji="0" lang="en-US" altLang="ko-KR" dirty="0"/>
          </a:p>
          <a:p>
            <a:pPr lvl="1"/>
            <a:endParaRPr kumimoji="0" lang="en-US" altLang="ko-KR" dirty="0">
              <a:solidFill>
                <a:schemeClr val="accent2"/>
              </a:solidFill>
            </a:endParaRPr>
          </a:p>
          <a:p>
            <a:endParaRPr kumimoji="0"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5F1B83B-E084-C277-AEC6-7F86FC7578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3006" y="2636912"/>
            <a:ext cx="5981281" cy="3867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113041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7CC009-02AD-851A-A41E-8EBEF28AAF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F10B338F-BDBE-44BA-DF75-A9E72D45959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D26D4CE-FEF1-C099-885E-853D418C2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/>
              <a:t>하단 내비게이션</a:t>
            </a:r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EB4C9B30-7C1C-139A-B25D-9C59FB66638F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208912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/>
              <a:t>하단 내비게이션 구성하기</a:t>
            </a:r>
            <a:endParaRPr kumimoji="0" lang="en-US" altLang="ko-KR" dirty="0"/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06 </a:t>
            </a:r>
            <a:r>
              <a:rPr lang="ko-KR" altLang="en-US" b="1" dirty="0"/>
              <a:t>하단 내비게이션 만들기</a:t>
            </a:r>
            <a:endParaRPr lang="en-US" altLang="ko-KR" b="1" dirty="0"/>
          </a:p>
          <a:p>
            <a:pPr lvl="2"/>
            <a:r>
              <a:rPr kumimoji="0" lang="ko-KR" altLang="en-US" dirty="0"/>
              <a:t>하단 내비게이션의 컨테이너를 선택 → 색상을 ‘</a:t>
            </a:r>
            <a:r>
              <a:rPr kumimoji="0" lang="en-US" altLang="ko-KR" dirty="0"/>
              <a:t>Surface’</a:t>
            </a:r>
            <a:r>
              <a:rPr kumimoji="0" lang="ko-KR" altLang="en-US" dirty="0"/>
              <a:t>로 변경</a:t>
            </a:r>
            <a:endParaRPr kumimoji="0" lang="en-US" altLang="ko-KR" dirty="0"/>
          </a:p>
          <a:p>
            <a:pPr lvl="1"/>
            <a:endParaRPr kumimoji="0" lang="en-US" altLang="ko-KR" dirty="0"/>
          </a:p>
          <a:p>
            <a:pPr lvl="1"/>
            <a:endParaRPr kumimoji="0" lang="en-US" altLang="ko-KR" dirty="0">
              <a:solidFill>
                <a:schemeClr val="accent2"/>
              </a:solidFill>
            </a:endParaRPr>
          </a:p>
          <a:p>
            <a:endParaRPr kumimoji="0"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D509AD8-6BF2-BFFC-67D6-D831833376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2636912"/>
            <a:ext cx="7388020" cy="3240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747847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DF4753-31E3-7771-1F2F-602EA181A0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151F21E5-BE3C-AD51-E214-CF0AE982414B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FED8F6F-ABCA-502E-94C8-B853C4D04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/>
              <a:t>하단 내비게이션</a:t>
            </a:r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3F7C2F32-3988-CFCA-04A3-2856C4A07905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208912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/>
              <a:t>하단 내비게이션 구성하기</a:t>
            </a:r>
            <a:endParaRPr kumimoji="0" lang="en-US" altLang="ko-KR" dirty="0"/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07 </a:t>
            </a:r>
            <a:r>
              <a:rPr lang="ko-KR" altLang="en-US" b="1" dirty="0"/>
              <a:t>하단 내비게이션 만들기</a:t>
            </a:r>
            <a:endParaRPr lang="en-US" altLang="ko-KR" b="1" dirty="0"/>
          </a:p>
          <a:p>
            <a:pPr lvl="2"/>
            <a:r>
              <a:rPr kumimoji="0" lang="ko-KR" altLang="en-US" dirty="0"/>
              <a:t>하단 내비게이션을 복제 → 컨테이너의 높이를 ‘</a:t>
            </a:r>
            <a:r>
              <a:rPr kumimoji="0" lang="en-US" altLang="ko-KR" dirty="0"/>
              <a:t>64’</a:t>
            </a:r>
            <a:r>
              <a:rPr kumimoji="0" lang="ko-KR" altLang="en-US" dirty="0"/>
              <a:t>로 변경</a:t>
            </a:r>
            <a:endParaRPr kumimoji="0" lang="en-US" altLang="ko-KR" dirty="0"/>
          </a:p>
          <a:p>
            <a:pPr lvl="1"/>
            <a:endParaRPr kumimoji="0" lang="en-US" altLang="ko-KR" dirty="0"/>
          </a:p>
          <a:p>
            <a:pPr lvl="1"/>
            <a:endParaRPr kumimoji="0" lang="en-US" altLang="ko-KR" dirty="0">
              <a:solidFill>
                <a:schemeClr val="accent2"/>
              </a:solidFill>
            </a:endParaRPr>
          </a:p>
          <a:p>
            <a:endParaRPr kumimoji="0"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CDB9310-CA24-FA64-7B30-B8D1DA87F5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2706261"/>
            <a:ext cx="5896798" cy="2381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424084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6B75E2-DB8A-8702-B9EF-11AAB84B90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D1D524E3-59EF-E5A3-AED7-866222C27A8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192D6DC-A78C-97B4-0676-C0D583CFB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/>
              <a:t>하단 내비게이션</a:t>
            </a:r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E9D949E9-DA32-244D-E8C1-E975BCBB25AF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208912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/>
              <a:t>하단 내비게이션 구성하기</a:t>
            </a:r>
            <a:endParaRPr kumimoji="0" lang="en-US" altLang="ko-KR" dirty="0"/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08 </a:t>
            </a:r>
            <a:r>
              <a:rPr lang="ko-KR" altLang="en-US" b="1" dirty="0"/>
              <a:t>하단 내비게이션 만들기</a:t>
            </a:r>
            <a:endParaRPr lang="en-US" altLang="ko-KR" b="1" dirty="0"/>
          </a:p>
          <a:p>
            <a:pPr lvl="2"/>
            <a:r>
              <a:rPr kumimoji="0" lang="ko-KR" altLang="en-US" dirty="0"/>
              <a:t>하단에 아이콘에 맞는 레이블을 입력</a:t>
            </a:r>
            <a:endParaRPr kumimoji="0" lang="en-US" altLang="ko-KR" dirty="0"/>
          </a:p>
          <a:p>
            <a:pPr lvl="2"/>
            <a:r>
              <a:rPr kumimoji="0" lang="ko-KR" altLang="en-US" dirty="0"/>
              <a:t>문자의 크기 </a:t>
            </a:r>
            <a:r>
              <a:rPr kumimoji="0" lang="en-US" altLang="ko-KR" dirty="0"/>
              <a:t>:</a:t>
            </a:r>
            <a:r>
              <a:rPr kumimoji="0" lang="ko-KR" altLang="en-US" dirty="0"/>
              <a:t> ‘</a:t>
            </a:r>
            <a:r>
              <a:rPr kumimoji="0" lang="en-US" altLang="ko-KR" dirty="0"/>
              <a:t>label’ </a:t>
            </a:r>
            <a:r>
              <a:rPr kumimoji="0" lang="ko-KR" altLang="en-US" dirty="0"/>
              <a:t>그룹의 ‘</a:t>
            </a:r>
            <a:r>
              <a:rPr kumimoji="0" lang="en-US" altLang="ko-KR" dirty="0"/>
              <a:t>Small’ </a:t>
            </a:r>
          </a:p>
          <a:p>
            <a:pPr lvl="2"/>
            <a:r>
              <a:rPr kumimoji="0" lang="ko-KR" altLang="en-US" dirty="0"/>
              <a:t>문자의 색상 </a:t>
            </a:r>
            <a:r>
              <a:rPr kumimoji="0" lang="en-US" altLang="ko-KR" dirty="0"/>
              <a:t>:</a:t>
            </a:r>
            <a:r>
              <a:rPr kumimoji="0" lang="ko-KR" altLang="en-US" dirty="0"/>
              <a:t> ‘</a:t>
            </a:r>
            <a:r>
              <a:rPr kumimoji="0" lang="en-US" altLang="ko-KR" dirty="0"/>
              <a:t>Content’ </a:t>
            </a:r>
            <a:r>
              <a:rPr kumimoji="0" lang="ko-KR" altLang="en-US" dirty="0"/>
              <a:t>그룹의 ‘</a:t>
            </a:r>
            <a:r>
              <a:rPr kumimoji="0" lang="en-US" altLang="ko-KR" dirty="0"/>
              <a:t>Secondary’</a:t>
            </a:r>
          </a:p>
          <a:p>
            <a:pPr lvl="1"/>
            <a:endParaRPr kumimoji="0" lang="en-US" altLang="ko-KR" dirty="0">
              <a:solidFill>
                <a:schemeClr val="accent2"/>
              </a:solidFill>
            </a:endParaRPr>
          </a:p>
          <a:p>
            <a:endParaRPr kumimoji="0"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FDCBD06-3B88-EE63-2C79-D4F5ACCAEB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3" y="3573016"/>
            <a:ext cx="7272809" cy="1918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870368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0FC831-3120-199F-B422-921C3357AF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0AC52C58-3E20-406E-2003-4B8CB5BBB333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B053ECF-6DF5-E73E-8EAA-36B8571892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/>
              <a:t>하단 내비게이션</a:t>
            </a:r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6A359ADB-86AE-8D67-F50D-D3C4D2DF0E57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208912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/>
              <a:t>하단 내비게이션 구성하기</a:t>
            </a:r>
            <a:endParaRPr kumimoji="0" lang="en-US" altLang="ko-KR" dirty="0"/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09 </a:t>
            </a:r>
            <a:r>
              <a:rPr lang="ko-KR" altLang="en-US" b="1" dirty="0"/>
              <a:t>하단 내비게이션 만들기</a:t>
            </a:r>
            <a:endParaRPr lang="en-US" altLang="ko-KR" b="1" dirty="0"/>
          </a:p>
          <a:p>
            <a:pPr lvl="2"/>
            <a:r>
              <a:rPr kumimoji="0" lang="ko-KR" altLang="en-US" dirty="0"/>
              <a:t>레이블이 있는 하단 내비게이션을 복제하여 컨테이너의 높이를 ‘</a:t>
            </a:r>
            <a:r>
              <a:rPr kumimoji="0" lang="en-US" altLang="ko-KR" dirty="0"/>
              <a:t>72’</a:t>
            </a:r>
            <a:r>
              <a:rPr kumimoji="0" lang="ko-KR" altLang="en-US" dirty="0"/>
              <a:t>로 변경</a:t>
            </a:r>
            <a:endParaRPr kumimoji="0" lang="en-US" altLang="ko-KR" dirty="0"/>
          </a:p>
          <a:p>
            <a:pPr lvl="2"/>
            <a:r>
              <a:rPr kumimoji="0" lang="ko-KR" altLang="en-US" dirty="0"/>
              <a:t>아이콘과 레이블의 상하 간격을 조절함</a:t>
            </a:r>
            <a:endParaRPr kumimoji="0" lang="en-US" altLang="ko-KR" dirty="0"/>
          </a:p>
          <a:p>
            <a:pPr lvl="1"/>
            <a:endParaRPr kumimoji="0" lang="en-US" altLang="ko-KR" dirty="0">
              <a:solidFill>
                <a:schemeClr val="accent2"/>
              </a:solidFill>
            </a:endParaRPr>
          </a:p>
          <a:p>
            <a:endParaRPr kumimoji="0"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CFD5D98-69A3-72DE-8242-AFC6C3267C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3140968"/>
            <a:ext cx="6476452" cy="2664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1540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A7867E-F40C-01BE-35C7-5D6F22F8D7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BFD763DB-86FE-38E4-A545-F10FBFCCA3AD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기본형 상단 앱 바 구성하기</a:t>
            </a:r>
            <a:endParaRPr lang="en-US" altLang="ko-KR" dirty="0"/>
          </a:p>
          <a:p>
            <a:pPr lvl="1">
              <a:defRPr/>
            </a:pPr>
            <a:r>
              <a:rPr lang="ko-KR" altLang="en-US" b="1" dirty="0">
                <a:solidFill>
                  <a:srgbClr val="756567"/>
                </a:solidFill>
              </a:rPr>
              <a:t>상단 앱 바 유형 추출하기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04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상단 앱 바 확인하기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7C733E1-9F3C-1249-A58D-CC2568E5C4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상단 앱 바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BAC1785-1F70-B5BC-ED8A-C1AC01A9BC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9933" y="2258267"/>
            <a:ext cx="3780420" cy="4391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326330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DE285B-3097-D1F8-07B3-0C28F001D4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37F926E4-1446-5CE0-B270-8F017ECDBC25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B30D413-8F57-3B8E-F49D-E1D73A706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/>
              <a:t>하단 내비게이션</a:t>
            </a:r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7FE53012-2947-6F71-CA29-09F85B03E7EE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208912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/>
              <a:t>하단 내비게이션 구성하기</a:t>
            </a:r>
            <a:endParaRPr kumimoji="0" lang="en-US" altLang="ko-KR" dirty="0"/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10 </a:t>
            </a:r>
            <a:r>
              <a:rPr lang="ko-KR" altLang="en-US" b="1" dirty="0"/>
              <a:t>컴포넌트 만들기</a:t>
            </a:r>
            <a:endParaRPr lang="en-US" altLang="ko-KR" b="1" dirty="0"/>
          </a:p>
          <a:p>
            <a:pPr lvl="2"/>
            <a:r>
              <a:rPr kumimoji="0" lang="ko-KR" altLang="en-US" dirty="0"/>
              <a:t>하단 내비게이션을 각각 선택 → </a:t>
            </a:r>
            <a:r>
              <a:rPr kumimoji="0" lang="en-US" altLang="ko-KR" dirty="0"/>
              <a:t>[Ctrl]+[G]</a:t>
            </a:r>
            <a:r>
              <a:rPr kumimoji="0" lang="ko-KR" altLang="en-US" dirty="0"/>
              <a:t>를 눌러 그룹화</a:t>
            </a:r>
            <a:endParaRPr kumimoji="0" lang="en-US" altLang="ko-KR" dirty="0"/>
          </a:p>
          <a:p>
            <a:pPr lvl="2"/>
            <a:r>
              <a:rPr kumimoji="0" lang="ko-KR" altLang="en-US" dirty="0"/>
              <a:t>하단 내비게이션을 모두 선택 → </a:t>
            </a:r>
            <a:r>
              <a:rPr kumimoji="0" lang="en-US" altLang="ko-KR" dirty="0"/>
              <a:t>[Create multiple components]</a:t>
            </a:r>
            <a:r>
              <a:rPr kumimoji="0" lang="ko-KR" altLang="en-US" dirty="0"/>
              <a:t>를 선택</a:t>
            </a:r>
            <a:endParaRPr kumimoji="0" lang="en-US" altLang="ko-KR" dirty="0"/>
          </a:p>
          <a:p>
            <a:pPr lvl="1"/>
            <a:endParaRPr kumimoji="0" lang="en-US" altLang="ko-KR" dirty="0">
              <a:solidFill>
                <a:schemeClr val="accent2"/>
              </a:solidFill>
            </a:endParaRPr>
          </a:p>
          <a:p>
            <a:endParaRPr kumimoji="0"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D8E32B6-0EBC-C740-5661-41E0686D28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068960"/>
            <a:ext cx="5472608" cy="3267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031439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25B619-71E2-DBB7-B015-02DB23C1FA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A2984CD5-2190-AC27-11C3-4D1ADB398344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929E047-FB6D-63E7-8BE4-C47F1137A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/>
              <a:t>하단 내비게이션</a:t>
            </a:r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E1B18583-734F-1509-0DBC-E138E8648758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208912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/>
              <a:t>하단 내비게이션 구성하기</a:t>
            </a:r>
            <a:endParaRPr kumimoji="0" lang="en-US" altLang="ko-KR" dirty="0"/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11 </a:t>
            </a:r>
            <a:r>
              <a:rPr lang="ko-KR" altLang="en-US" b="1" dirty="0"/>
              <a:t>컴포넌트 이름 변경하기</a:t>
            </a:r>
            <a:endParaRPr lang="en-US" altLang="ko-KR" b="1" dirty="0"/>
          </a:p>
          <a:p>
            <a:pPr lvl="2"/>
            <a:r>
              <a:rPr kumimoji="0" lang="ko-KR" altLang="en-US" dirty="0"/>
              <a:t>크기별로 하단 내비게이션 컴포넌트의 이름을 변경</a:t>
            </a:r>
            <a:endParaRPr kumimoji="0" lang="en-US" altLang="ko-KR" dirty="0"/>
          </a:p>
          <a:p>
            <a:pPr lvl="1"/>
            <a:endParaRPr kumimoji="0" lang="en-US" altLang="ko-KR" dirty="0">
              <a:solidFill>
                <a:schemeClr val="accent2"/>
              </a:solidFill>
            </a:endParaRPr>
          </a:p>
          <a:p>
            <a:endParaRPr kumimoji="0"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7202896-38B9-0F80-4026-16F09519E3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3" y="2724051"/>
            <a:ext cx="3681471" cy="2145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651201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199AE9-FAA9-3B9C-7981-76E0C338CD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2D7C10CC-BF83-E4FE-6758-1C8EFC2DC042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4B8AC89-58DB-EBA5-1CC8-E17DBBB8B1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/>
              <a:t>하단 내비게이션</a:t>
            </a:r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026C9135-77B6-07DA-506F-DFCC4C77DAEE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208912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/>
              <a:t>하단 내비게이션 구성하기</a:t>
            </a:r>
            <a:endParaRPr kumimoji="0" lang="en-US" altLang="ko-KR" dirty="0"/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12 </a:t>
            </a:r>
            <a:r>
              <a:rPr lang="ko-KR" altLang="en-US" b="1" dirty="0" err="1"/>
              <a:t>다크</a:t>
            </a:r>
            <a:r>
              <a:rPr lang="ko-KR" altLang="en-US" b="1" dirty="0"/>
              <a:t> 모드로 전환하기</a:t>
            </a:r>
            <a:endParaRPr lang="en-US" altLang="ko-KR" b="1" dirty="0"/>
          </a:p>
          <a:p>
            <a:pPr lvl="2"/>
            <a:r>
              <a:rPr kumimoji="0" lang="ko-KR" altLang="en-US" dirty="0"/>
              <a:t>토큰을 열어 </a:t>
            </a:r>
            <a:r>
              <a:rPr kumimoji="0" lang="en-US" altLang="ko-KR" dirty="0"/>
              <a:t>[Dark] </a:t>
            </a:r>
            <a:r>
              <a:rPr kumimoji="0" lang="ko-KR" altLang="en-US" dirty="0"/>
              <a:t>모드를 켜 보면 하단 내비게이션의 색상이 변경됨</a:t>
            </a:r>
            <a:endParaRPr kumimoji="0" lang="en-US" altLang="ko-KR" dirty="0"/>
          </a:p>
          <a:p>
            <a:pPr lvl="1"/>
            <a:endParaRPr kumimoji="0" lang="en-US" altLang="ko-KR" dirty="0">
              <a:solidFill>
                <a:schemeClr val="accent2"/>
              </a:solidFill>
            </a:endParaRPr>
          </a:p>
          <a:p>
            <a:endParaRPr kumimoji="0"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F8BB716-D3A2-F250-1F70-BF4AC05B49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2636912"/>
            <a:ext cx="6577931" cy="367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740475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BAB8A1-EEA2-C568-53D5-63923813DD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8950DAB3-B321-FE9E-2FBC-6766E509539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8CA7FC2-EDF8-F471-417B-666D2A3D3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/>
              <a:t>하단 내비게이션</a:t>
            </a:r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25098512-FA82-0A97-0F7E-0F6B17E985FE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208912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/>
              <a:t>하단 내비게이션 구성하기</a:t>
            </a:r>
            <a:endParaRPr kumimoji="0" lang="en-US" altLang="ko-KR" dirty="0"/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13 </a:t>
            </a:r>
            <a:r>
              <a:rPr lang="ko-KR" altLang="en-US" b="1" dirty="0"/>
              <a:t>하단 내비게이션 배치하기</a:t>
            </a:r>
            <a:endParaRPr lang="en-US" altLang="ko-KR" b="1" dirty="0"/>
          </a:p>
          <a:p>
            <a:pPr lvl="2"/>
            <a:r>
              <a:rPr kumimoji="0" lang="ko-KR" altLang="en-US" dirty="0"/>
              <a:t>키 스크린에 하단 내비게이션을 </a:t>
            </a:r>
            <a:r>
              <a:rPr kumimoji="0" lang="en-US" altLang="ko-KR" dirty="0"/>
              <a:t>[Assets]</a:t>
            </a:r>
            <a:r>
              <a:rPr kumimoji="0" lang="ko-KR" altLang="en-US" dirty="0"/>
              <a:t>에서 </a:t>
            </a:r>
            <a:r>
              <a:rPr kumimoji="0" lang="ko-KR" altLang="en-US" dirty="0" err="1"/>
              <a:t>드래그하여</a:t>
            </a:r>
            <a:r>
              <a:rPr kumimoji="0" lang="ko-KR" altLang="en-US" dirty="0"/>
              <a:t> 배치함</a:t>
            </a:r>
            <a:endParaRPr kumimoji="0" lang="en-US" altLang="ko-KR" dirty="0">
              <a:solidFill>
                <a:schemeClr val="accent2"/>
              </a:solidFill>
            </a:endParaRPr>
          </a:p>
          <a:p>
            <a:endParaRPr kumimoji="0"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33DE25C-8598-1A72-123C-B60CA8160C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2636912"/>
            <a:ext cx="4392488" cy="3881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437551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217823-B7F1-6CD0-51BA-F0C9B439C5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B4F7253F-8438-7F24-9E3B-64B2515B3AF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3321334-B69D-2706-73F9-1D9BAD1C7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/>
              <a:t>하단 내비게이션</a:t>
            </a:r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965B412A-E5A3-8F00-882D-07D998BA3A68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208912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/>
              <a:t>하단 내비게이션 구성하기</a:t>
            </a:r>
            <a:endParaRPr kumimoji="0" lang="en-US" altLang="ko-KR" dirty="0"/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14 </a:t>
            </a:r>
            <a:r>
              <a:rPr lang="ko-KR" altLang="en-US" b="1" dirty="0"/>
              <a:t>내비게이션 크기 변경하기</a:t>
            </a:r>
            <a:endParaRPr lang="en-US" altLang="ko-KR" b="1" dirty="0"/>
          </a:p>
          <a:p>
            <a:pPr lvl="2"/>
            <a:r>
              <a:rPr kumimoji="0" lang="ko-KR" altLang="en-US" dirty="0"/>
              <a:t>하단 내비게이션이 선택된 상태로 우측 ‘</a:t>
            </a:r>
            <a:r>
              <a:rPr kumimoji="0" lang="en-US" altLang="ko-KR" dirty="0"/>
              <a:t>Swap instance’</a:t>
            </a:r>
            <a:r>
              <a:rPr kumimoji="0" lang="ko-KR" altLang="en-US" dirty="0"/>
              <a:t>를 옵션으로 크기 변경</a:t>
            </a:r>
            <a:endParaRPr kumimoji="0" lang="en-US" altLang="ko-KR" dirty="0">
              <a:solidFill>
                <a:schemeClr val="accent2"/>
              </a:solidFill>
            </a:endParaRPr>
          </a:p>
          <a:p>
            <a:endParaRPr kumimoji="0"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4BB4366-17E0-9ED0-C370-7D932DDB59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2636912"/>
            <a:ext cx="6192688" cy="3554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162269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852853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92489E-BA87-49EE-FB69-592006BA0B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00CE637E-8AAA-7D0B-0869-0F5577DB4AD8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기본형 상단 앱 바 구성하기</a:t>
            </a:r>
            <a:endParaRPr lang="en-US" altLang="ko-KR" dirty="0"/>
          </a:p>
          <a:p>
            <a:pPr lvl="1">
              <a:defRPr/>
            </a:pPr>
            <a:r>
              <a:rPr lang="ko-KR" altLang="en-US" b="1" dirty="0">
                <a:solidFill>
                  <a:srgbClr val="756567"/>
                </a:solidFill>
              </a:rPr>
              <a:t>상단 앱 바 유형 추출하기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05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로그인 앱 바 만들기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로그인 화면에서 사각형 툴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(    )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로 넓이 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360’,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높이 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56’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의 크기로 사각형을 만듦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691D507-0DF4-278B-E164-5B0A68D2D0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상단 앱 바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FF4E21E-1632-6D8C-A7CE-96709CD5EE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140968"/>
            <a:ext cx="4032448" cy="331895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EABE3A0-31E6-64CD-FE16-E54B94CE7E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5896" y="2780928"/>
            <a:ext cx="192261" cy="190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5826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8359B7-91A7-FB2F-9804-03A5800443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4644B776-55A2-8DE6-40DD-2B06DFA34E63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기본형 상단 앱 바 구성하기</a:t>
            </a:r>
            <a:endParaRPr lang="en-US" altLang="ko-KR" dirty="0"/>
          </a:p>
          <a:p>
            <a:pPr lvl="1">
              <a:defRPr/>
            </a:pPr>
            <a:r>
              <a:rPr lang="ko-KR" altLang="en-US" b="1" dirty="0">
                <a:solidFill>
                  <a:srgbClr val="756567"/>
                </a:solidFill>
              </a:rPr>
              <a:t>상단 앱 바 유형 추출하기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06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로그인 앱 바 만들기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[Assets]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→ 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Arrow Back’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아이콘을 선택 → 화면으로 드래그 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or [Insert instance]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를 클릭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688DC27-2A68-DCDD-398F-69531DA1A5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상단 앱 바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55DE721-816E-56A2-62B7-7830F8BDB0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3140968"/>
            <a:ext cx="5048955" cy="3238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584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626CC5-DDD0-EC9E-AD30-8DDADF2D69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BC871446-D77A-8CD0-00BA-4AC5CA76C5F4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기본형 상단 앱 바 구성하기</a:t>
            </a:r>
            <a:endParaRPr lang="en-US" altLang="ko-KR" dirty="0"/>
          </a:p>
          <a:p>
            <a:pPr lvl="1">
              <a:defRPr/>
            </a:pPr>
            <a:r>
              <a:rPr lang="ko-KR" altLang="en-US" b="1" dirty="0">
                <a:solidFill>
                  <a:srgbClr val="756567"/>
                </a:solidFill>
              </a:rPr>
              <a:t>상단 앱 바 유형 추출하기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07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로그인 앱 바 만들기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사각형의 좌측 여백 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16’,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상하 여백 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16’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을 둔 위치에 아이콘을 배치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1F0A898-E774-EFDF-EB3C-979070335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상단 앱 바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BE95F90-5E7C-BD97-7D78-486D6BF1D7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3700" y="3068959"/>
            <a:ext cx="3944363" cy="331736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F059537-39B7-FF6F-0DA4-7C981C45A0D2}"/>
              </a:ext>
            </a:extLst>
          </p:cNvPr>
          <p:cNvSpPr txBox="1"/>
          <p:nvPr/>
        </p:nvSpPr>
        <p:spPr>
          <a:xfrm>
            <a:off x="5220072" y="4869160"/>
            <a:ext cx="7488832" cy="1656184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rgbClr val="EF856D"/>
                </a:solidFill>
              </a:rPr>
              <a:t>TIP</a:t>
            </a:r>
            <a:r>
              <a:rPr lang="en-US" altLang="ko-KR" sz="14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</a:t>
            </a:r>
            <a:r>
              <a:rPr lang="ko-KR" altLang="en-US" sz="14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오브젝트를 선택하고 </a:t>
            </a:r>
            <a:r>
              <a:rPr lang="en-US" altLang="ko-KR" sz="14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[Alt]</a:t>
            </a:r>
            <a:r>
              <a:rPr lang="ko-KR" altLang="en-US" sz="14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를 누른 채 </a:t>
            </a:r>
            <a:endParaRPr lang="en-US" altLang="ko-KR" sz="14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다른 오브젝트로 마우스를 가져가면 </a:t>
            </a:r>
            <a:endParaRPr lang="en-US" altLang="ko-KR" sz="14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오브젝트 간의 간격을 확인할 수 있다</a:t>
            </a:r>
            <a:r>
              <a:rPr lang="en-US" altLang="ko-KR" sz="14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.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14222573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4BE99D-A8B0-D69D-87E4-80179D1FD7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65F90908-298E-7806-2DDB-018741FE4C24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기본형 상단 앱 바 구성하기</a:t>
            </a:r>
            <a:endParaRPr lang="en-US" altLang="ko-KR" dirty="0"/>
          </a:p>
          <a:p>
            <a:pPr lvl="1">
              <a:defRPr/>
            </a:pPr>
            <a:r>
              <a:rPr lang="ko-KR" altLang="en-US" b="1" dirty="0">
                <a:solidFill>
                  <a:srgbClr val="756567"/>
                </a:solidFill>
              </a:rPr>
              <a:t>상단 앱 바 유형 추출하기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08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로그인 앱 바 만들기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텍스트 툴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(    )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로 ‘</a:t>
            </a:r>
            <a:r>
              <a:rPr kumimoji="0" lang="ko-KR" altLang="en-US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로그인’을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입력 → 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[Text]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메뉴 우측의 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[Style]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버튼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(    )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을 클릭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→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스타일로 등록된 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label’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그룹의 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Large’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를 선택 → 화살표 아이콘 옆에 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12’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의 간격을 두고 배치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ACE98D1-BB00-EA54-39BA-A75FD0050C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상단 앱 바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2CA3678-58CF-0E4C-71FD-BF76DA172E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728" y="2708920"/>
            <a:ext cx="247685" cy="24768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5BDE380-5E42-E7E1-5A5E-D058C9C2EB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7190" y="2718447"/>
            <a:ext cx="219106" cy="23815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601B815-38F7-3E11-1191-CC1142EA4F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7624" y="3717032"/>
            <a:ext cx="4782217" cy="2743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9880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8A2A21-7477-2179-038D-2143F1D738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DB2E2421-69B8-E977-AA21-2BF5308F1718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기본형 상단 앱 바 구성하기</a:t>
            </a:r>
            <a:endParaRPr lang="en-US" altLang="ko-KR" dirty="0"/>
          </a:p>
          <a:p>
            <a:pPr lvl="1">
              <a:defRPr/>
            </a:pPr>
            <a:r>
              <a:rPr lang="ko-KR" altLang="en-US" b="1" dirty="0">
                <a:solidFill>
                  <a:srgbClr val="756567"/>
                </a:solidFill>
              </a:rPr>
              <a:t>상단 앱 바 유형 추출하기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09 </a:t>
            </a:r>
            <a:r>
              <a:rPr lang="ko-KR" altLang="en-US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주소 앱 바 만들기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사각형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,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아이콘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,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문자를 모두 드래그 하여 선택 → 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[Ctrl]+[G]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를 눌러 그룹화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DA577E8-1073-CCD9-88D1-4BA788DA0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상단 앱 바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B77F028-1161-0650-F1CE-A68037E011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3284984"/>
            <a:ext cx="6833803" cy="2364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5613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27584" y="3450714"/>
            <a:ext cx="2664296" cy="216024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b="1" dirty="0">
                <a:latin typeface="+mj-ea"/>
                <a:ea typeface="+mj-ea"/>
              </a:rPr>
              <a:t>컴포넌트와 디자인 시스템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b="1" dirty="0">
                <a:latin typeface="+mj-ea"/>
                <a:ea typeface="+mj-ea"/>
              </a:rPr>
              <a:t>상단 앱 바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b="1" dirty="0">
                <a:latin typeface="+mj-ea"/>
                <a:ea typeface="+mj-ea"/>
              </a:rPr>
              <a:t>버튼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b="1" dirty="0">
                <a:latin typeface="+mj-ea"/>
                <a:ea typeface="+mj-ea"/>
              </a:rPr>
              <a:t>하단 내비게이션</a:t>
            </a:r>
            <a:endParaRPr lang="en-US" altLang="ko-KR" sz="20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4426318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353860-8BB3-A608-56E4-47F6C79A29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5B4FCF06-1CCE-D66D-10AE-E62A1629EF8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기본형 상단 앱 바 구성하기</a:t>
            </a:r>
            <a:endParaRPr lang="en-US" altLang="ko-KR" dirty="0"/>
          </a:p>
          <a:p>
            <a:pPr lvl="1">
              <a:defRPr/>
            </a:pPr>
            <a:r>
              <a:rPr lang="ko-KR" altLang="en-US" b="1" dirty="0">
                <a:solidFill>
                  <a:srgbClr val="756567"/>
                </a:solidFill>
              </a:rPr>
              <a:t>상단 앱 바 유형 추출하기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altLang="ko-KR" b="1" dirty="0">
                <a:solidFill>
                  <a:srgbClr val="0989B1"/>
                </a:solidFill>
                <a:latin typeface="맑은 고딕"/>
                <a:ea typeface="맑은 고딕" panose="020B0503020000020004" pitchFamily="50" charset="-127"/>
              </a:rPr>
              <a:t>10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lang="ko-KR" altLang="en-US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주소 앱 바 만들기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방금 만든 그룹을 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Alt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를 누른 채 </a:t>
            </a:r>
            <a:r>
              <a:rPr kumimoji="0" lang="ko-KR" altLang="en-US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드래그하여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복제 → 주소가 있는 프레임으로 옮김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63F0A90-1E99-5946-1728-3056E7316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상단 앱 바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139225C-BA0C-2F85-775F-D3069959DE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068960"/>
            <a:ext cx="5545358" cy="3240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0489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29CEA1-17AB-E2DD-3D84-F8890D6222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6DFC5AEA-D1B6-6802-F399-6D8B868AAB8E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기본형 상단 앱 바 구성하기</a:t>
            </a:r>
            <a:endParaRPr lang="en-US" altLang="ko-KR" dirty="0"/>
          </a:p>
          <a:p>
            <a:pPr lvl="1">
              <a:defRPr/>
            </a:pPr>
            <a:r>
              <a:rPr lang="ko-KR" altLang="en-US" b="1" dirty="0">
                <a:solidFill>
                  <a:srgbClr val="756567"/>
                </a:solidFill>
              </a:rPr>
              <a:t>상단 앱 바 유형 추출하기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altLang="ko-KR" b="1" dirty="0">
                <a:solidFill>
                  <a:srgbClr val="0989B1"/>
                </a:solidFill>
                <a:latin typeface="맑은 고딕"/>
                <a:ea typeface="맑은 고딕" panose="020B0503020000020004" pitchFamily="50" charset="-127"/>
              </a:rPr>
              <a:t>11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lang="ko-KR" altLang="en-US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주소 앱 바 만들기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그룹 내부를 더블클릭 → 사각형을 선택한 후 높이를 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112’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로 변경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F1DD620-C0EB-F0D1-F049-85E9015705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상단 앱 바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25670C0-5E30-37E3-7727-7ACD2E2BE3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3140968"/>
            <a:ext cx="7339529" cy="295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8385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B05A18-2377-ED2E-B8D2-A370DB7A7E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C61E7143-D544-EB2A-20FF-F01B825F341C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기본형 상단 앱 바 구성하기</a:t>
            </a:r>
            <a:endParaRPr lang="en-US" altLang="ko-KR" dirty="0"/>
          </a:p>
          <a:p>
            <a:pPr lvl="1">
              <a:defRPr/>
            </a:pPr>
            <a:r>
              <a:rPr lang="ko-KR" altLang="en-US" b="1" dirty="0">
                <a:solidFill>
                  <a:srgbClr val="756567"/>
                </a:solidFill>
              </a:rPr>
              <a:t>상단 앱 바 유형 추출하기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altLang="ko-KR" b="1" dirty="0">
                <a:solidFill>
                  <a:srgbClr val="0989B1"/>
                </a:solidFill>
                <a:latin typeface="맑은 고딕"/>
                <a:ea typeface="맑은 고딕" panose="020B0503020000020004" pitchFamily="50" charset="-127"/>
              </a:rPr>
              <a:t>12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lang="ko-KR" altLang="en-US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주소 앱 바 만들기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‘</a:t>
            </a:r>
            <a:r>
              <a:rPr kumimoji="0" lang="ko-KR" altLang="en-US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로그인’을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더블클릭 → 문자 내부를 선택 → ‘강남구 </a:t>
            </a:r>
            <a:r>
              <a:rPr kumimoji="0" lang="ko-KR" altLang="en-US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서초동’으로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문자 내용을 변경 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변경한 문자는 그림과 같이 좌측 여백 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16’,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하단 여백 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24’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를 둔 위치로 이동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B2C2A00-4509-5172-0A36-CCC342C364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상단 앱 바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88F12E4-3DD0-756A-D226-98DA91E22D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8126" y="3440487"/>
            <a:ext cx="4215962" cy="3212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2746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8FA279-4BF4-1B69-DF04-CD242E3768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C4AB570C-562E-5413-BF2A-666FDFAEF576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기본형 상단 앱 바 구성하기</a:t>
            </a:r>
            <a:endParaRPr lang="en-US" altLang="ko-KR" dirty="0"/>
          </a:p>
          <a:p>
            <a:pPr lvl="1">
              <a:defRPr/>
            </a:pPr>
            <a:r>
              <a:rPr lang="ko-KR" altLang="en-US" b="1" dirty="0">
                <a:solidFill>
                  <a:srgbClr val="756567"/>
                </a:solidFill>
              </a:rPr>
              <a:t>상단 앱 바 유형 추출하기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altLang="ko-KR" b="1" dirty="0">
                <a:solidFill>
                  <a:srgbClr val="0989B1"/>
                </a:solidFill>
                <a:latin typeface="맑은 고딕"/>
                <a:ea typeface="맑은 고딕" panose="020B0503020000020004" pitchFamily="50" charset="-127"/>
              </a:rPr>
              <a:t>13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lang="ko-KR" altLang="en-US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주소 앱 바 만들기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[Assets]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→ 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Switch down’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아이콘을 </a:t>
            </a:r>
            <a:r>
              <a:rPr kumimoji="0" lang="ko-KR" altLang="en-US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드래그하여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주소 옆에 배치</a:t>
            </a: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282F67E-7B29-EBBA-DE16-9CD2FE7776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상단 앱 바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BB56426-E45A-63CB-3182-CD45FA1979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9619" y="3068960"/>
            <a:ext cx="6554473" cy="3312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482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B93883-A890-C43C-BDFA-A2EFA4003B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35686E1D-0717-3D88-5E34-09A3A2F1CC86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기본형 상단 앱 바 구성하기</a:t>
            </a:r>
            <a:endParaRPr lang="en-US" altLang="ko-KR" dirty="0"/>
          </a:p>
          <a:p>
            <a:pPr lvl="1">
              <a:defRPr/>
            </a:pPr>
            <a:r>
              <a:rPr lang="ko-KR" altLang="en-US" b="1" dirty="0">
                <a:solidFill>
                  <a:srgbClr val="756567"/>
                </a:solidFill>
              </a:rPr>
              <a:t>상단 앱 바 유형 추출하기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altLang="ko-KR" b="1" dirty="0">
                <a:solidFill>
                  <a:srgbClr val="0989B1"/>
                </a:solidFill>
                <a:latin typeface="맑은 고딕"/>
                <a:ea typeface="맑은 고딕" panose="020B0503020000020004" pitchFamily="50" charset="-127"/>
              </a:rPr>
              <a:t>14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lang="ko-KR" altLang="en-US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주소 앱 바 만들기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아이콘 이름을 그룹 레이어로 </a:t>
            </a:r>
            <a:r>
              <a:rPr kumimoji="0" lang="ko-KR" altLang="en-US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드래그하여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옮김</a:t>
            </a: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C532C6E-7672-0D11-3A3F-989D0561D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상단 앱 바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E91A4E4-0A31-8F48-6789-F95C07F9F8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5" y="3140968"/>
            <a:ext cx="7272808" cy="2868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4698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816712-4C66-7A9B-8AD7-97D7C43DD6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51F052A1-83AE-D9D2-C923-21CE328614CA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기본형 상단 앱 바 구성하기</a:t>
            </a:r>
            <a:endParaRPr lang="en-US" altLang="ko-KR" dirty="0"/>
          </a:p>
          <a:p>
            <a:pPr lvl="1">
              <a:defRPr/>
            </a:pPr>
            <a:r>
              <a:rPr lang="ko-KR" altLang="en-US" b="1" dirty="0">
                <a:solidFill>
                  <a:srgbClr val="756567"/>
                </a:solidFill>
              </a:rPr>
              <a:t>상단 앱 바 유형 추출하기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altLang="ko-KR" b="1" dirty="0">
                <a:solidFill>
                  <a:srgbClr val="0989B1"/>
                </a:solidFill>
                <a:latin typeface="맑은 고딕"/>
                <a:ea typeface="맑은 고딕" panose="020B0503020000020004" pitchFamily="50" charset="-127"/>
              </a:rPr>
              <a:t>15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lang="ko-KR" altLang="en-US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알림 앱 바 만들기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처음 만든 ‘로그인 앱 </a:t>
            </a:r>
            <a:r>
              <a:rPr kumimoji="0" lang="ko-KR" altLang="en-US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바’를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[Alt]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를 누르고 복제하여 가져옴</a:t>
            </a: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30C1FC1-4012-F995-403C-A28B99A1B0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상단 앱 바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4104FE7-0D4F-CF2F-05AA-709CB67FBB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3" y="3140968"/>
            <a:ext cx="4020965" cy="3168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2088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4F0676-2B0C-ACCD-7269-63B65A9A9C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A2BA8302-2B58-24AE-55F2-86E5A53E2EDC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기본형 상단 앱 바 구성하기</a:t>
            </a:r>
            <a:endParaRPr lang="en-US" altLang="ko-KR" dirty="0"/>
          </a:p>
          <a:p>
            <a:pPr lvl="1">
              <a:defRPr/>
            </a:pPr>
            <a:r>
              <a:rPr lang="ko-KR" altLang="en-US" b="1" dirty="0">
                <a:solidFill>
                  <a:srgbClr val="756567"/>
                </a:solidFill>
              </a:rPr>
              <a:t>상단 앱 바 유형 추출하기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altLang="ko-KR" b="1" dirty="0">
                <a:solidFill>
                  <a:srgbClr val="0989B1"/>
                </a:solidFill>
                <a:latin typeface="맑은 고딕"/>
                <a:ea typeface="맑은 고딕" panose="020B0503020000020004" pitchFamily="50" charset="-127"/>
              </a:rPr>
              <a:t>16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lang="ko-KR" altLang="en-US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알림 앱 바 만들기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아이콘 두 개를 와이어프레임과 같이 배치 → 아이콘이 그룹에 속하도록 레이어를 이동</a:t>
            </a: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5BD41E5-B80B-0063-3A62-8F6FC1406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상단 앱 바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9AF2AD5-F8EF-C87E-E696-2E553B383C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140968"/>
            <a:ext cx="7532182" cy="2448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9994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8940B0-1BB7-352F-9A04-8E91A9782C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0236F96C-7EEF-E852-05E1-B6EA7936A524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기본형 상단 앱 바 구성하기</a:t>
            </a:r>
            <a:endParaRPr lang="en-US" altLang="ko-KR" dirty="0"/>
          </a:p>
          <a:p>
            <a:pPr lvl="1">
              <a:defRPr/>
            </a:pPr>
            <a:r>
              <a:rPr lang="ko-KR" altLang="en-US" b="1" dirty="0">
                <a:solidFill>
                  <a:srgbClr val="756567"/>
                </a:solidFill>
              </a:rPr>
              <a:t>상단 앱 바 유형 추출하기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altLang="ko-KR" b="1" dirty="0">
                <a:solidFill>
                  <a:srgbClr val="0989B1"/>
                </a:solidFill>
                <a:latin typeface="맑은 고딕"/>
                <a:ea typeface="맑은 고딕" panose="020B0503020000020004" pitchFamily="50" charset="-127"/>
              </a:rPr>
              <a:t>17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lang="ko-KR" altLang="en-US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회원가입 앱 바 만들기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2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단 구성의 ‘주소 앱 </a:t>
            </a:r>
            <a:r>
              <a:rPr kumimoji="0" lang="ko-KR" altLang="en-US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바’를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[Alt]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를 누른 채 드래그 하여 복제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와이어프레임에 맞게 아이콘을 삭제 → 문자 내용을 ‘</a:t>
            </a:r>
            <a:r>
              <a:rPr kumimoji="0" lang="ko-KR" altLang="en-US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회원가입’으로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변경</a:t>
            </a: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1DD95B1-6589-9804-5F8D-CB1E057DE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상단 앱 바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C991FE2-E6AA-165C-167B-064905E690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573016"/>
            <a:ext cx="6615259" cy="2820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8125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434671-7478-236B-08AE-2824C26855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86D166C7-4AE2-DAD7-DB38-E471688EC238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기본형 상단 앱 바 구성하기</a:t>
            </a:r>
            <a:endParaRPr lang="en-US" altLang="ko-KR" dirty="0"/>
          </a:p>
          <a:p>
            <a:pPr lvl="1">
              <a:defRPr/>
            </a:pPr>
            <a:r>
              <a:rPr lang="ko-KR" altLang="en-US" b="1" dirty="0">
                <a:solidFill>
                  <a:srgbClr val="756567"/>
                </a:solidFill>
              </a:rPr>
              <a:t>상단 앱 바 유형 추출하기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altLang="ko-KR" b="1" dirty="0">
                <a:solidFill>
                  <a:srgbClr val="0989B1"/>
                </a:solidFill>
                <a:latin typeface="맑은 고딕"/>
                <a:ea typeface="맑은 고딕" panose="020B0503020000020004" pitchFamily="50" charset="-127"/>
              </a:rPr>
              <a:t>18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lang="ko-KR" altLang="en-US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기본 앱 바 만들기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‘알림 앱 </a:t>
            </a:r>
            <a:r>
              <a:rPr kumimoji="0" lang="ko-KR" altLang="en-US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바’를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복제 → 그룹 내부를 </a:t>
            </a:r>
            <a:r>
              <a:rPr kumimoji="0" lang="ko-KR" altLang="en-US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더블클릭하여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우측의 아이콘 두 개를 삭제</a:t>
            </a: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81C50AF-1EE5-17B9-5160-D36B8BD441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상단 앱 바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4CF3B1C-0573-15F7-A91C-FFC809772A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284984"/>
            <a:ext cx="6303903" cy="295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1798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BEC469-7428-B75E-399D-0DC443F0FE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FE341BDF-9889-17EE-8AAF-512C9913849C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기본형 상단 앱 바 구성하기</a:t>
            </a:r>
            <a:endParaRPr lang="en-US" altLang="ko-KR" dirty="0"/>
          </a:p>
          <a:p>
            <a:pPr lvl="1">
              <a:defRPr/>
            </a:pPr>
            <a:r>
              <a:rPr lang="ko-KR" altLang="en-US" b="1" dirty="0">
                <a:solidFill>
                  <a:srgbClr val="756567"/>
                </a:solidFill>
              </a:rPr>
              <a:t>상단 앱 바 유형 추출하기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altLang="ko-KR" b="1" dirty="0">
                <a:solidFill>
                  <a:srgbClr val="0989B1"/>
                </a:solidFill>
                <a:latin typeface="맑은 고딕"/>
                <a:ea typeface="맑은 고딕" panose="020B0503020000020004" pitchFamily="50" charset="-127"/>
              </a:rPr>
              <a:t>19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lang="ko-KR" altLang="en-US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리뷰 앱 바 만들기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[Alt]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를 누른 채 </a:t>
            </a:r>
            <a:r>
              <a:rPr kumimoji="0" lang="ko-KR" altLang="en-US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드래그하여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‘알림 앱 </a:t>
            </a:r>
            <a:r>
              <a:rPr kumimoji="0" lang="ko-KR" altLang="en-US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바’를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복제해 리뷰 프레임으로 가져옴</a:t>
            </a: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A40AC89-793B-4622-1E89-F8DCAA984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상단 앱 바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D9DDDCE-0D66-C7DA-0BC0-1D8EE17FF2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5122" y="3068960"/>
            <a:ext cx="3828926" cy="3433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40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79BCC9A2-A726-A5CA-E704-1D0C1FEAB1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테이블링 앱 서비스의 주요 컴포넌트를 제작해 본다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상단 앱 바의 컴포넌트를 이해하고 </a:t>
            </a:r>
            <a:r>
              <a:rPr lang="ko-KR" altLang="en-US" dirty="0" err="1"/>
              <a:t>피그마로</a:t>
            </a:r>
            <a:r>
              <a:rPr lang="ko-KR" altLang="en-US" dirty="0"/>
              <a:t> 구현해 본다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버튼 컴포넌트를 이해하고 </a:t>
            </a:r>
            <a:r>
              <a:rPr lang="ko-KR" altLang="en-US" dirty="0" err="1"/>
              <a:t>피그마로</a:t>
            </a:r>
            <a:r>
              <a:rPr lang="ko-KR" altLang="en-US" dirty="0"/>
              <a:t> 구현해 본다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하단 내비게이션 컴포넌트를 이해하고 </a:t>
            </a:r>
            <a:r>
              <a:rPr lang="ko-KR" altLang="en-US" dirty="0" err="1"/>
              <a:t>피그마로</a:t>
            </a:r>
            <a:r>
              <a:rPr lang="ko-KR" altLang="en-US" dirty="0"/>
              <a:t> 구현해 본다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476399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62CD47-2901-B496-8A44-9BB5DA8103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736A109C-C2C2-115B-F999-F4AC75F30F4B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기본형 상단 앱 바 구성하기</a:t>
            </a:r>
            <a:endParaRPr lang="en-US" altLang="ko-KR" dirty="0"/>
          </a:p>
          <a:p>
            <a:pPr lvl="1">
              <a:defRPr/>
            </a:pPr>
            <a:r>
              <a:rPr lang="ko-KR" altLang="en-US" b="1" dirty="0">
                <a:solidFill>
                  <a:srgbClr val="756567"/>
                </a:solidFill>
              </a:rPr>
              <a:t>상단 앱 바 유형 추출하기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20 </a:t>
            </a:r>
            <a:r>
              <a:rPr lang="ko-KR" altLang="en-US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리뷰 앱 바 만들기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bookmark’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아이콘을 선택 → 우측 인스턴스 리스트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(    )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에서 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Search’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아이콘을 클릭</a:t>
            </a: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C2B8341-324A-C843-D52B-E2C22BB34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상단 앱 바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A03E3EC-3D17-593E-B922-CE85E2A512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4128" y="2780928"/>
            <a:ext cx="219106" cy="22863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E1A6FEB-EBF0-AE51-5786-876B6A513C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24" y="3212976"/>
            <a:ext cx="4248472" cy="3178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5208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9FD253-B34E-4E13-1A32-A331DD79C6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6AD190E6-3ABC-449C-0771-C76F432C9301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기본형 상단 앱 바 구성하기</a:t>
            </a:r>
            <a:endParaRPr lang="en-US" altLang="ko-KR" dirty="0"/>
          </a:p>
          <a:p>
            <a:pPr lvl="1">
              <a:defRPr/>
            </a:pPr>
            <a:r>
              <a:rPr lang="ko-KR" altLang="en-US" b="1" dirty="0">
                <a:solidFill>
                  <a:srgbClr val="756567"/>
                </a:solidFill>
              </a:rPr>
              <a:t>상단 앱 바 유형 추출하기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21 </a:t>
            </a:r>
            <a:r>
              <a:rPr lang="ko-KR" altLang="en-US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리뷰 앱 바 만들기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문자를 </a:t>
            </a:r>
            <a:r>
              <a:rPr kumimoji="0" lang="ko-KR" altLang="en-US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더블클릭하여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‘</a:t>
            </a:r>
            <a:r>
              <a:rPr kumimoji="0" lang="ko-KR" altLang="en-US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리뷰’로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변경</a:t>
            </a: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55D0438-7515-6BE2-0104-ABB3F69BB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상단 앱 바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DEA1E69-F8B9-5AD4-1A5F-1B3A752EF3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119" y="3068960"/>
            <a:ext cx="6211724" cy="3341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8031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9FBF85-58C7-3AD3-7E86-5792F6F477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6DECD623-80EE-8BA3-6CAA-9C474E98E86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기본형 상단 앱 바 구성하기</a:t>
            </a:r>
            <a:endParaRPr lang="en-US" altLang="ko-KR" dirty="0"/>
          </a:p>
          <a:p>
            <a:pPr lvl="1">
              <a:defRPr/>
            </a:pPr>
            <a:r>
              <a:rPr lang="ko-KR" altLang="en-US" b="1" dirty="0">
                <a:solidFill>
                  <a:srgbClr val="756567"/>
                </a:solidFill>
              </a:rPr>
              <a:t>상단 앱 바 유형 추출하기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22 </a:t>
            </a:r>
            <a:r>
              <a:rPr lang="ko-KR" altLang="en-US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예약 현황 앱 바 만들기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‘리뷰 앱 </a:t>
            </a:r>
            <a:r>
              <a:rPr kumimoji="0" lang="ko-KR" altLang="en-US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바’를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복제 → 문자만 남기고 모두 제거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문자는 왼쪽에 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16’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여백을 두고 배치하고 ‘나의 </a:t>
            </a:r>
            <a:r>
              <a:rPr kumimoji="0" lang="ko-KR" altLang="en-US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예약’으로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변경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683DF1C-C505-766F-1468-2A6BF1DEE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상단 앱 바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2AD9D21-B806-DD6B-7D9D-838EBFCA59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3501008"/>
            <a:ext cx="6459446" cy="315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0617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9FB093-03C3-3101-987D-A8A971D497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CD50575-BBC9-22D2-81C9-39DB3CA83DD3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기본형 상단 앱 바 구성하기</a:t>
            </a:r>
            <a:endParaRPr lang="en-US" altLang="ko-KR" dirty="0"/>
          </a:p>
          <a:p>
            <a:pPr lvl="1">
              <a:defRPr/>
            </a:pPr>
            <a:r>
              <a:rPr lang="ko-KR" altLang="en-US" b="1" dirty="0">
                <a:solidFill>
                  <a:srgbClr val="756567"/>
                </a:solidFill>
              </a:rPr>
              <a:t>상단 앱 바 유형 추출하기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23 </a:t>
            </a:r>
            <a:r>
              <a:rPr lang="ko-KR" altLang="en-US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상단 앱 바 잘라내기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Key Screen’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프레임에서 전체 화면을 드래그 → 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[Ctrl]+[X]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를 눌러 화면에서 잘라내기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3972D1F-E2C2-8C04-172E-5B25E3291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상단 앱 바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A068152-F48A-07E1-E64C-A72FC18DC2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3140968"/>
            <a:ext cx="4824536" cy="3427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6160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0C1D80-AE3E-7E82-8A03-C18F19C74C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22454460-729C-FBCE-87D4-222E0FF7203E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기본형 상단 앱 바 구성하기</a:t>
            </a:r>
            <a:endParaRPr lang="en-US" altLang="ko-KR" dirty="0"/>
          </a:p>
          <a:p>
            <a:pPr lvl="1">
              <a:defRPr/>
            </a:pPr>
            <a:r>
              <a:rPr lang="ko-KR" altLang="en-US" b="1" dirty="0">
                <a:solidFill>
                  <a:srgbClr val="756567"/>
                </a:solidFill>
              </a:rPr>
              <a:t>상단 앱 바 유형 추출하기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24 </a:t>
            </a:r>
            <a:r>
              <a:rPr lang="ko-KR" altLang="en-US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상단 앱 바 붙여넣기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Top App Bar’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프레임을 선택 → 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[Ctrl]+[V]</a:t>
            </a: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F34079D-9D55-0E64-7157-68012F332E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상단 앱 바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9B2B4E7-2134-8317-8F5C-2AA2B773E6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7288" y="3140968"/>
            <a:ext cx="7449590" cy="3086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9512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1D20B3-5232-37A9-2FC4-68E5B281AF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2E337E9-2152-C5A1-C1F9-D0F7F043FF01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기본형 상단 앱 바 구성하기</a:t>
            </a:r>
            <a:endParaRPr lang="en-US" altLang="ko-KR" dirty="0"/>
          </a:p>
          <a:p>
            <a:pPr lvl="1">
              <a:defRPr/>
            </a:pPr>
            <a:r>
              <a:rPr lang="ko-KR" altLang="en-US" b="1" dirty="0">
                <a:solidFill>
                  <a:srgbClr val="756567"/>
                </a:solidFill>
              </a:rPr>
              <a:t>상단 앱 바 유형 추출하기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25 </a:t>
            </a:r>
            <a:r>
              <a:rPr lang="ko-KR" altLang="en-US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상단 앱 바 정렬하기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[Design]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메뉴의 왼쪽 정렬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(    )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을 클릭 → 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[Distribute vertical spacing](   )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을 선택</a:t>
            </a: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70F94C7-85E0-1FC0-073E-9D2C53ECEA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상단 앱 바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446CE20-9930-1EFD-5271-AA47956FCA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3140968"/>
            <a:ext cx="4398646" cy="350585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E86DE15-5439-15C9-28EA-AEECF10257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3888" y="2780928"/>
            <a:ext cx="246359" cy="21203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52E6662-D3A7-E84C-963A-970F11A3C6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6296" y="2780928"/>
            <a:ext cx="216024" cy="222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2978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EEF631-2005-280F-895E-9B37654879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747E3FCB-459F-E219-42C1-01B672DF748A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기본형 상단 앱 바 구성하기</a:t>
            </a:r>
            <a:endParaRPr lang="en-US" altLang="ko-KR" dirty="0"/>
          </a:p>
          <a:p>
            <a:pPr lvl="1">
              <a:defRPr/>
            </a:pPr>
            <a:r>
              <a:rPr lang="ko-KR" altLang="en-US" b="1" dirty="0">
                <a:solidFill>
                  <a:srgbClr val="756567"/>
                </a:solidFill>
              </a:rPr>
              <a:t>상단 앱 바 유형 추출하기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26 </a:t>
            </a:r>
            <a:r>
              <a:rPr lang="ko-KR" altLang="en-US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상단 앱 바 정렬하기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그룹과 그룹 사이로 마우스를 가져가 위아래로 드래그 → </a:t>
            </a:r>
            <a:r>
              <a:rPr lang="en-US" altLang="ko-KR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‘1</a:t>
            </a:r>
            <a:r>
              <a:rPr lang="ko-KR" altLang="en-US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단</a:t>
            </a:r>
            <a:r>
              <a:rPr lang="en-US" altLang="ko-KR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’ , ‘2</a:t>
            </a:r>
            <a:r>
              <a:rPr lang="ko-KR" altLang="en-US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단 앱 바</a:t>
            </a:r>
            <a:r>
              <a:rPr lang="en-US" altLang="ko-KR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’</a:t>
            </a:r>
            <a:r>
              <a:rPr lang="ko-KR" altLang="en-US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로 정리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B8DA40F-9433-5DB3-D054-9709A89E1C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상단 앱 바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30F2373-77A0-F94D-E5DC-8E8690726D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068960"/>
            <a:ext cx="4647979" cy="3528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91121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A0E140-0EB8-CD02-1A83-D08BB6831F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15924CC6-1A91-AC72-4258-0E6BEB7C8F08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기본형 상단 앱 바 구성하기</a:t>
            </a:r>
            <a:endParaRPr lang="en-US" altLang="ko-KR" dirty="0"/>
          </a:p>
          <a:p>
            <a:pPr lvl="1">
              <a:defRPr/>
            </a:pPr>
            <a:r>
              <a:rPr lang="ko-KR" altLang="en-US" b="1" dirty="0">
                <a:solidFill>
                  <a:srgbClr val="756567"/>
                </a:solidFill>
              </a:rPr>
              <a:t>상단 앱 바 유형을 컴포넌트로 만들기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01 </a:t>
            </a:r>
            <a:r>
              <a:rPr lang="ko-KR" altLang="en-US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리뷰 앱 바 복제하기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‘리뷰 앱 </a:t>
            </a:r>
            <a:r>
              <a:rPr kumimoji="0" lang="ko-KR" altLang="en-US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바’를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[Alt]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를 누른 채 드래그 하여 복제 → 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[Ctrl]+[Shift]+[G]</a:t>
            </a:r>
            <a:r>
              <a:rPr lang="ko-KR" altLang="en-US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로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그룹을 해제</a:t>
            </a: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D0EF58D-155E-4831-AD4F-00BF3401F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상단 앱 바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6558F7E-6596-1783-14DD-8165C7F075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3212976"/>
            <a:ext cx="3977991" cy="3384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31411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4B5F3F-7880-4C03-DB04-D83DF62AE1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3CF9CE4-AED4-AE9A-9A26-380ED955A262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기본형 상단 앱 바 구성하기</a:t>
            </a:r>
            <a:endParaRPr lang="en-US" altLang="ko-KR" dirty="0"/>
          </a:p>
          <a:p>
            <a:pPr lvl="1">
              <a:defRPr/>
            </a:pPr>
            <a:r>
              <a:rPr lang="ko-KR" altLang="en-US" b="1" dirty="0">
                <a:solidFill>
                  <a:srgbClr val="756567"/>
                </a:solidFill>
              </a:rPr>
              <a:t>상단 앱 바 유형을 컴포넌트로 만들기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02 </a:t>
            </a:r>
            <a:r>
              <a:rPr lang="ko-KR" altLang="en-US" b="1" dirty="0" err="1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오토레이아웃</a:t>
            </a:r>
            <a:r>
              <a:rPr lang="ko-KR" altLang="en-US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적용하기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왼쪽 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Arrow back’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아이콘과 ‘리뷰’ 문자를 선택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[Auto layout]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메뉴 우측    클릭 </a:t>
            </a:r>
            <a:r>
              <a:rPr lang="en-US" altLang="ko-KR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or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[Shift]+[A]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를 눌러 </a:t>
            </a:r>
            <a:r>
              <a:rPr kumimoji="0" lang="ko-KR" altLang="en-US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오토레이아웃을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적용</a:t>
            </a: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1C80D95-EE66-DC16-F518-5055CC458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상단 앱 바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B3B696C-97E2-8A94-DBDD-31619840D2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501008"/>
            <a:ext cx="7153921" cy="252028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D054A88-AE5E-E5BD-0FFF-3A4F3680BB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5856" y="3138078"/>
            <a:ext cx="288032" cy="291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9881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12C40E-EF24-473C-7CEC-0088BE20CF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282CB281-43C0-4A45-06B3-CD94A9FBE4D7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기본형 상단 앱 바 구성하기</a:t>
            </a:r>
            <a:endParaRPr lang="en-US" altLang="ko-KR" dirty="0"/>
          </a:p>
          <a:p>
            <a:pPr lvl="1">
              <a:defRPr/>
            </a:pPr>
            <a:r>
              <a:rPr lang="ko-KR" altLang="en-US" b="1" dirty="0">
                <a:solidFill>
                  <a:srgbClr val="756567"/>
                </a:solidFill>
              </a:rPr>
              <a:t>상단 앱 바 유형을 컴포넌트로 만들기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03 </a:t>
            </a:r>
            <a:r>
              <a:rPr lang="ko-KR" altLang="en-US" b="1" dirty="0" err="1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컨스트레인트</a:t>
            </a:r>
            <a:r>
              <a:rPr lang="ko-KR" altLang="en-US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옵션 설정하기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Frame 1’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의 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[Constraints]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메뉴 옵션은 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Left’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와 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Top’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으로 둠</a:t>
            </a: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A337169-046B-C8AA-6DD8-E982584C2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상단 앱 바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D2E62E0-04AC-9841-0FE5-9C6DB20B55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068960"/>
            <a:ext cx="7020905" cy="2619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28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B5AE8AE7-5C54-62A3-265B-481D2D2950F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tx1"/>
                </a:solidFill>
              </a:rPr>
              <a:t>컴포넌트와 디자인 시스템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D880913-6F19-92B8-DC8C-F87B3FE558D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Section 01</a:t>
            </a:r>
            <a:endParaRPr lang="ko-KR" altLang="en-US" dirty="0"/>
          </a:p>
        </p:txBody>
      </p:sp>
      <p:sp>
        <p:nvSpPr>
          <p:cNvPr id="4" name="텍스트 개체 틀 6">
            <a:extLst>
              <a:ext uri="{FF2B5EF4-FFF2-40B4-BE49-F238E27FC236}">
                <a16:creationId xmlns:a16="http://schemas.microsoft.com/office/drawing/2014/main" id="{9A3D31A4-948C-AAFF-35C8-013BBEB3583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55576" y="3356992"/>
            <a:ext cx="7704856" cy="93893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FontTx/>
              <a:buNone/>
              <a:defRPr sz="20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ko-KR" altLang="en-US" dirty="0">
                <a:solidFill>
                  <a:srgbClr val="587EA7"/>
                </a:solidFill>
              </a:rPr>
              <a:t>핵심 내용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컴포넌트 구성의 이해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프로젝트 실습 소개</a:t>
            </a:r>
          </a:p>
        </p:txBody>
      </p:sp>
    </p:spTree>
    <p:extLst>
      <p:ext uri="{BB962C8B-B14F-4D97-AF65-F5344CB8AC3E}">
        <p14:creationId xmlns:p14="http://schemas.microsoft.com/office/powerpoint/2010/main" val="67325465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26A3FF-DBEA-B3EF-2EB9-BD351E1AD6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C6A42A49-B9FB-7AA8-6BC5-751935979D64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기본형 상단 앱 바 구성하기</a:t>
            </a:r>
            <a:endParaRPr lang="en-US" altLang="ko-KR" dirty="0"/>
          </a:p>
          <a:p>
            <a:pPr lvl="1">
              <a:defRPr/>
            </a:pPr>
            <a:r>
              <a:rPr lang="ko-KR" altLang="en-US" b="1" dirty="0">
                <a:solidFill>
                  <a:srgbClr val="756567"/>
                </a:solidFill>
              </a:rPr>
              <a:t>상단 앱 바 유형을 컴포넌트로 만들기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04 </a:t>
            </a:r>
            <a:r>
              <a:rPr kumimoji="0" lang="ko-KR" alt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오토레이아웃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적용</a:t>
            </a:r>
            <a:r>
              <a:rPr lang="ko-KR" altLang="en-US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우측의 아이콘 두 개를 함께 선택 → 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[Shift]+[A]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를 눌러 </a:t>
            </a:r>
            <a:r>
              <a:rPr kumimoji="0" lang="ko-KR" altLang="en-US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오토레이아웃을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적용</a:t>
            </a: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9FB6DBD-E84D-E535-BD60-A8F405946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상단 앱 바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9AD98A9-2577-48DD-1539-A0F7A23362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3212976"/>
            <a:ext cx="7128792" cy="969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3951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4A096E-FB49-5E7F-3DDD-D2D9F3B8F6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F2379411-3D3B-EB87-B89B-469B7362B63A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기본형 상단 앱 바 구성하기</a:t>
            </a:r>
            <a:endParaRPr lang="en-US" altLang="ko-KR" dirty="0"/>
          </a:p>
          <a:p>
            <a:pPr lvl="1">
              <a:defRPr/>
            </a:pPr>
            <a:r>
              <a:rPr lang="ko-KR" altLang="en-US" b="1" dirty="0">
                <a:solidFill>
                  <a:srgbClr val="756567"/>
                </a:solidFill>
              </a:rPr>
              <a:t>상단 앱 바 유형을 컴포넌트로 만들기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05 </a:t>
            </a:r>
            <a:r>
              <a:rPr lang="ko-KR" altLang="en-US" b="1" dirty="0" err="1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컨스트레인트</a:t>
            </a:r>
            <a:r>
              <a:rPr lang="ko-KR" altLang="en-US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옵션 설정하기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Frame 2’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의 아이콘의 위치는 늘 컨테이너의 좌측에 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16’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간격을 두고 배치되어야 함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</a:p>
          <a:p>
            <a:pPr lvl="2">
              <a:defRPr/>
            </a:pP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[Constraints]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메뉴 옵션은 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Right’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와 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Top’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으로 지정</a:t>
            </a: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179E675-6669-5702-D45D-7801DA8B0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상단 앱 바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E494A4B-F36B-429D-5FA9-D606C17088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3573016"/>
            <a:ext cx="7287642" cy="2600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4976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260BB3-AF25-D852-53DF-78E1B84753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297A0571-3366-533C-0878-D4FFE30CD65C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기본형 상단 앱 바 구성하기</a:t>
            </a:r>
            <a:endParaRPr lang="en-US" altLang="ko-KR" dirty="0"/>
          </a:p>
          <a:p>
            <a:pPr lvl="1">
              <a:defRPr/>
            </a:pPr>
            <a:r>
              <a:rPr lang="ko-KR" altLang="en-US" b="1" dirty="0">
                <a:solidFill>
                  <a:srgbClr val="756567"/>
                </a:solidFill>
              </a:rPr>
              <a:t>상단 앱 바 유형을 컴포넌트로 만들기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06 </a:t>
            </a:r>
            <a:r>
              <a:rPr lang="ko-KR" altLang="en-US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아이콘 복제하기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ko-KR" altLang="en-US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오토레이아웃이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적용된 아이콘 한 개를 선택 → 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[Ctrl]+[D]</a:t>
            </a: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EF38E30-F7C8-40EA-22E9-605370C34A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상단 앱 바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A5FC1CF-7F35-91A8-3F15-D500F0148D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5" y="3356992"/>
            <a:ext cx="7056784" cy="907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69883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A8031A-BC18-D09A-F008-45AB9D1B5D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C8CE7497-117D-72B2-4027-0C92F9D1C867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5976664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기본형 상단 앱 바 구성하기</a:t>
            </a:r>
            <a:endParaRPr lang="en-US" altLang="ko-KR" dirty="0"/>
          </a:p>
          <a:p>
            <a:pPr lvl="1">
              <a:defRPr/>
            </a:pPr>
            <a:r>
              <a:rPr lang="ko-KR" altLang="en-US" b="1" dirty="0">
                <a:solidFill>
                  <a:srgbClr val="756567"/>
                </a:solidFill>
              </a:rPr>
              <a:t>상단 앱 바 유형을 컴포넌트로 만들기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07 </a:t>
            </a:r>
            <a:r>
              <a:rPr lang="ko-KR" altLang="en-US" b="1" dirty="0" err="1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오토레이아웃</a:t>
            </a:r>
            <a:r>
              <a:rPr lang="ko-KR" altLang="en-US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옵션 설정하기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ko-KR" altLang="en-US" dirty="0"/>
              <a:t>‘</a:t>
            </a:r>
            <a:r>
              <a:rPr kumimoji="0" lang="en-US" altLang="ko-KR" dirty="0"/>
              <a:t>Frame 1’</a:t>
            </a:r>
            <a:r>
              <a:rPr kumimoji="0" lang="ko-KR" altLang="en-US" dirty="0"/>
              <a:t>과 ‘</a:t>
            </a:r>
            <a:r>
              <a:rPr kumimoji="0" lang="en-US" altLang="ko-KR" dirty="0"/>
              <a:t>Frame 2’</a:t>
            </a:r>
            <a:r>
              <a:rPr kumimoji="0" lang="ko-KR" altLang="en-US" dirty="0"/>
              <a:t>를 함께 선택 → </a:t>
            </a:r>
            <a:r>
              <a:rPr kumimoji="0" lang="en-US" altLang="ko-KR" dirty="0"/>
              <a:t>[Shift]+[A]</a:t>
            </a:r>
            <a:r>
              <a:rPr kumimoji="0" lang="ko-KR" altLang="en-US" dirty="0"/>
              <a:t> </a:t>
            </a:r>
            <a:endParaRPr kumimoji="0" lang="en-US" altLang="ko-KR" dirty="0"/>
          </a:p>
          <a:p>
            <a:pPr lvl="2">
              <a:defRPr/>
            </a:pPr>
            <a:r>
              <a:rPr kumimoji="0" lang="en-US" altLang="ko-KR" dirty="0"/>
              <a:t>‘Frame 3’</a:t>
            </a:r>
            <a:r>
              <a:rPr kumimoji="0" lang="ko-KR" altLang="en-US" dirty="0"/>
              <a:t>의 </a:t>
            </a:r>
            <a:r>
              <a:rPr kumimoji="0" lang="en-US" altLang="ko-KR" dirty="0"/>
              <a:t>[Frame] </a:t>
            </a:r>
            <a:r>
              <a:rPr kumimoji="0" lang="ko-KR" altLang="en-US" dirty="0"/>
              <a:t>메뉴 </a:t>
            </a:r>
            <a:r>
              <a:rPr kumimoji="0" lang="en-US" altLang="ko-KR" dirty="0"/>
              <a:t>:</a:t>
            </a:r>
            <a:r>
              <a:rPr kumimoji="0" lang="ko-KR" altLang="en-US" dirty="0"/>
              <a:t> 좌우 옵션 </a:t>
            </a:r>
            <a:r>
              <a:rPr kumimoji="0" lang="en-US" altLang="ko-KR" dirty="0"/>
              <a:t>[Fixed]</a:t>
            </a:r>
          </a:p>
          <a:p>
            <a:pPr lvl="2">
              <a:defRPr/>
            </a:pPr>
            <a:r>
              <a:rPr kumimoji="0" lang="en-US" altLang="ko-KR" dirty="0"/>
              <a:t>[Auto layout] </a:t>
            </a:r>
            <a:r>
              <a:rPr kumimoji="0" lang="ko-KR" altLang="en-US" dirty="0"/>
              <a:t>메뉴의 좌우 간격 </a:t>
            </a:r>
            <a:r>
              <a:rPr kumimoji="0" lang="en-US" altLang="ko-KR" dirty="0"/>
              <a:t>:</a:t>
            </a:r>
            <a:r>
              <a:rPr kumimoji="0" lang="ko-KR" altLang="en-US" dirty="0"/>
              <a:t> ‘</a:t>
            </a:r>
            <a:r>
              <a:rPr kumimoji="0" lang="en-US" altLang="ko-KR" dirty="0"/>
              <a:t>Auto’</a:t>
            </a:r>
            <a:endParaRPr lang="en-US" altLang="ko-KR" dirty="0"/>
          </a:p>
          <a:p>
            <a:pPr lvl="2">
              <a:defRPr/>
            </a:pPr>
            <a:r>
              <a:rPr kumimoji="0" lang="en-US" altLang="ko-KR" dirty="0"/>
              <a:t>[Constraints] </a:t>
            </a:r>
            <a:r>
              <a:rPr kumimoji="0" lang="ko-KR" altLang="en-US" dirty="0"/>
              <a:t>옵션 </a:t>
            </a:r>
            <a:r>
              <a:rPr kumimoji="0" lang="en-US" altLang="ko-KR" dirty="0"/>
              <a:t>:</a:t>
            </a:r>
            <a:r>
              <a:rPr kumimoji="0" lang="ko-KR" altLang="en-US" dirty="0"/>
              <a:t> 모두 ‘</a:t>
            </a:r>
            <a:r>
              <a:rPr kumimoji="0" lang="en-US" altLang="ko-KR" dirty="0"/>
              <a:t>Center’</a:t>
            </a: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9258BA1-1F7E-011E-032B-C22854C8A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상단 앱 바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3EBE33D-C3F0-5273-14BE-30DE33BD15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4581128"/>
            <a:ext cx="4968552" cy="130654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264BBC2-695A-7A49-047C-03A8C4A4D5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0192" y="1700808"/>
            <a:ext cx="1883503" cy="4176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93205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DAEE1D-5892-5D4D-A386-1CF7DE257C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D301136-F2A7-FB82-05EF-BE2B8080D480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064896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기본형 상단 앱 바 구성하기</a:t>
            </a:r>
            <a:endParaRPr lang="en-US" altLang="ko-KR" dirty="0"/>
          </a:p>
          <a:p>
            <a:pPr lvl="1">
              <a:defRPr/>
            </a:pPr>
            <a:r>
              <a:rPr lang="ko-KR" altLang="en-US" b="1" dirty="0">
                <a:solidFill>
                  <a:srgbClr val="756567"/>
                </a:solidFill>
              </a:rPr>
              <a:t>상단 앱 바 유형을 컴포넌트로 만들기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08 </a:t>
            </a:r>
            <a:r>
              <a:rPr lang="ko-KR" altLang="en-US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컴포넌트 등록하기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ko-KR" altLang="en-US" dirty="0"/>
              <a:t>‘</a:t>
            </a:r>
            <a:r>
              <a:rPr kumimoji="0" lang="en-US" altLang="ko-KR" dirty="0"/>
              <a:t>Frame 3’</a:t>
            </a:r>
            <a:r>
              <a:rPr kumimoji="0" lang="ko-KR" altLang="en-US" dirty="0"/>
              <a:t>과 컨테이너를 함께 선택하고 </a:t>
            </a:r>
            <a:r>
              <a:rPr kumimoji="0" lang="en-US" altLang="ko-KR" dirty="0"/>
              <a:t>[Shift]+[A]</a:t>
            </a:r>
            <a:r>
              <a:rPr kumimoji="0" lang="ko-KR" altLang="en-US" dirty="0"/>
              <a:t>를 눌러 </a:t>
            </a:r>
            <a:r>
              <a:rPr kumimoji="0" lang="ko-KR" altLang="en-US" dirty="0" err="1"/>
              <a:t>오토레이아웃을</a:t>
            </a:r>
            <a:r>
              <a:rPr kumimoji="0" lang="ko-KR" altLang="en-US" dirty="0"/>
              <a:t> 적용</a:t>
            </a:r>
            <a:endParaRPr kumimoji="0" lang="en-US" altLang="ko-KR" dirty="0"/>
          </a:p>
          <a:p>
            <a:pPr lvl="2">
              <a:defRPr/>
            </a:pPr>
            <a:r>
              <a:rPr kumimoji="0" lang="ko-KR" altLang="en-US" dirty="0"/>
              <a:t>화면 상단의 </a:t>
            </a:r>
            <a:r>
              <a:rPr kumimoji="0" lang="en-US" altLang="ko-KR" dirty="0"/>
              <a:t>[Create Component](   )</a:t>
            </a:r>
            <a:r>
              <a:rPr kumimoji="0" lang="ko-KR" altLang="en-US" dirty="0"/>
              <a:t>를 클릭</a:t>
            </a:r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E43A6C7-A601-B129-A3F3-365082372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상단 앱 바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8BD93F6-E20A-E2D6-7276-9D66B099E5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573016"/>
            <a:ext cx="5616624" cy="307636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B32136A-39A2-7C4E-1780-0BE1E0D90B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9952" y="3212976"/>
            <a:ext cx="216024" cy="19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71642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82AE2B-5506-C16B-C0C2-6D45262185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FDD92A27-E4F0-9098-B600-EF589A2CD73D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064896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기본형 상단 앱 바 구성하기</a:t>
            </a:r>
            <a:endParaRPr lang="en-US" altLang="ko-KR" dirty="0"/>
          </a:p>
          <a:p>
            <a:pPr lvl="1">
              <a:defRPr/>
            </a:pPr>
            <a:r>
              <a:rPr lang="ko-KR" altLang="en-US" b="1" dirty="0">
                <a:solidFill>
                  <a:srgbClr val="756567"/>
                </a:solidFill>
              </a:rPr>
              <a:t>상단 앱 바 유형을 컴포넌트로 만들기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altLang="ko-KR" b="1" dirty="0">
                <a:solidFill>
                  <a:srgbClr val="0989B1"/>
                </a:solidFill>
                <a:latin typeface="맑은 고딕"/>
                <a:ea typeface="맑은 고딕" panose="020B0503020000020004" pitchFamily="50" charset="-127"/>
              </a:rPr>
              <a:t>09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이름 변경하기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ko-KR" altLang="en-US" dirty="0"/>
              <a:t>등록된 컴포넌트의 이름을 ‘</a:t>
            </a:r>
            <a:r>
              <a:rPr kumimoji="0" lang="en-US" altLang="ko-KR" dirty="0" err="1"/>
              <a:t>Appbar</a:t>
            </a:r>
            <a:r>
              <a:rPr kumimoji="0" lang="en-US" altLang="ko-KR" dirty="0"/>
              <a:t>’</a:t>
            </a:r>
            <a:r>
              <a:rPr kumimoji="0" lang="ko-KR" altLang="en-US" dirty="0"/>
              <a:t>로 변경</a:t>
            </a:r>
            <a:endParaRPr kumimoji="0" lang="en-US" altLang="ko-KR" dirty="0"/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39DD53A-551D-DA1C-4E65-10524A4ED7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상단 앱 바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DE03EF9-EA2A-DDD3-40DA-D949F83CEF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068961"/>
            <a:ext cx="7056784" cy="2934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34236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5CAA45-D37A-1441-FAE7-2DA0CB4B0D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4F6821E1-322C-7A22-BD6D-47B71D0FBDE3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064896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기본형 상단 앱 바 구성하기</a:t>
            </a:r>
            <a:endParaRPr lang="en-US" altLang="ko-KR" dirty="0"/>
          </a:p>
          <a:p>
            <a:pPr lvl="1">
              <a:defRPr/>
            </a:pPr>
            <a:r>
              <a:rPr lang="ko-KR" altLang="en-US" b="1" dirty="0">
                <a:solidFill>
                  <a:srgbClr val="756567"/>
                </a:solidFill>
              </a:rPr>
              <a:t>상단 앱 바 유형을 컴포넌트로 만들기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10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컴포넌트 옵션 설정하기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ko-KR" altLang="en-US" dirty="0"/>
              <a:t>‘</a:t>
            </a:r>
            <a:r>
              <a:rPr kumimoji="0" lang="en-US" altLang="ko-KR" dirty="0" err="1"/>
              <a:t>Appbar</a:t>
            </a:r>
            <a:r>
              <a:rPr kumimoji="0" lang="en-US" altLang="ko-KR" dirty="0"/>
              <a:t>’ </a:t>
            </a:r>
            <a:r>
              <a:rPr kumimoji="0" lang="ko-KR" altLang="en-US" dirty="0"/>
              <a:t>컴포넌트가 선택된 상태로 패널에서 </a:t>
            </a:r>
            <a:r>
              <a:rPr kumimoji="0" lang="en-US" altLang="ko-KR" dirty="0"/>
              <a:t>[Properties] </a:t>
            </a:r>
            <a:r>
              <a:rPr kumimoji="0" lang="ko-KR" altLang="en-US" dirty="0"/>
              <a:t>메뉴 우측의     를 클릭</a:t>
            </a:r>
            <a:endParaRPr kumimoji="0" lang="en-US" altLang="ko-KR" dirty="0"/>
          </a:p>
          <a:p>
            <a:pPr lvl="2">
              <a:defRPr/>
            </a:pPr>
            <a:r>
              <a:rPr kumimoji="0" lang="ko-KR" altLang="en-US" dirty="0"/>
              <a:t>옵션에서 </a:t>
            </a:r>
            <a:r>
              <a:rPr kumimoji="0" lang="en-US" altLang="ko-KR" dirty="0"/>
              <a:t>[Boolean]</a:t>
            </a:r>
            <a:r>
              <a:rPr kumimoji="0" lang="ko-KR" altLang="en-US" dirty="0"/>
              <a:t>을 선택</a:t>
            </a:r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F16B470-340C-89D1-2D51-16C695D1F7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상단 앱 바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D665044-0838-79DF-EF11-DF3570263E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3573016"/>
            <a:ext cx="6077963" cy="288032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FADDC25-AFC0-0FA8-B9F1-C09AEC26F0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8304" y="2708920"/>
            <a:ext cx="288032" cy="291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56778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9416CE-3B79-8AE4-B8E9-85D22F9AF1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BA068099-6D8D-337F-FED6-06684ABDCB17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064896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기본형 상단 앱 바 구성하기</a:t>
            </a:r>
            <a:endParaRPr lang="en-US" altLang="ko-KR" dirty="0"/>
          </a:p>
          <a:p>
            <a:pPr lvl="1">
              <a:defRPr/>
            </a:pPr>
            <a:r>
              <a:rPr lang="ko-KR" altLang="en-US" b="1" dirty="0">
                <a:solidFill>
                  <a:srgbClr val="756567"/>
                </a:solidFill>
              </a:rPr>
              <a:t>상단 앱 바 유형을 컴포넌트로 만들기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11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컴포넌트 옵션 설정하기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en-US" altLang="ko-KR" dirty="0"/>
              <a:t>[Boolean] </a:t>
            </a:r>
            <a:r>
              <a:rPr kumimoji="0" lang="ko-KR" altLang="en-US" dirty="0"/>
              <a:t>옵션 창에서 </a:t>
            </a:r>
            <a:r>
              <a:rPr kumimoji="0" lang="en-US" altLang="ko-KR" dirty="0"/>
              <a:t>[Name]</a:t>
            </a:r>
            <a:r>
              <a:rPr kumimoji="0" lang="ko-KR" altLang="en-US" dirty="0"/>
              <a:t>을 ‘</a:t>
            </a:r>
            <a:r>
              <a:rPr kumimoji="0" lang="en-US" altLang="ko-KR" dirty="0"/>
              <a:t>Back’</a:t>
            </a:r>
            <a:r>
              <a:rPr kumimoji="0" lang="ko-KR" altLang="en-US" dirty="0"/>
              <a:t>으로 입력 → </a:t>
            </a:r>
            <a:r>
              <a:rPr kumimoji="0" lang="en-US" altLang="ko-KR" dirty="0"/>
              <a:t>[Create property]</a:t>
            </a:r>
            <a:r>
              <a:rPr kumimoji="0" lang="ko-KR" altLang="en-US" dirty="0"/>
              <a:t>를 클릭</a:t>
            </a:r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49F06AE-8B96-A610-6DB8-71D530B1F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상단 앱 바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18CBCD7-6084-88DE-08C7-E93ED12E4F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3284984"/>
            <a:ext cx="7558913" cy="187220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BC7C8A1-CB9C-A5E7-B018-BF6FAA22D7E5}"/>
              </a:ext>
            </a:extLst>
          </p:cNvPr>
          <p:cNvSpPr txBox="1"/>
          <p:nvPr/>
        </p:nvSpPr>
        <p:spPr>
          <a:xfrm>
            <a:off x="1187624" y="4797152"/>
            <a:ext cx="7488832" cy="1656184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rgbClr val="EF856D"/>
                </a:solidFill>
              </a:rPr>
              <a:t>TIP </a:t>
            </a:r>
            <a:r>
              <a:rPr lang="en-US" altLang="ko-KR" sz="1400" dirty="0">
                <a:latin typeface="+mn-ea"/>
                <a:ea typeface="+mn-ea"/>
              </a:rPr>
              <a:t>[Name]</a:t>
            </a:r>
            <a:r>
              <a:rPr lang="ko-KR" altLang="en-US" sz="1400" dirty="0">
                <a:latin typeface="+mn-ea"/>
                <a:ea typeface="+mn-ea"/>
              </a:rPr>
              <a:t>은 지칭할 이름을 작성한다</a:t>
            </a:r>
            <a:r>
              <a:rPr lang="en-US" altLang="ko-KR" sz="1400" dirty="0">
                <a:latin typeface="+mn-ea"/>
                <a:ea typeface="+mn-ea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  <a:ea typeface="+mn-ea"/>
              </a:rPr>
              <a:t>     [Boolean]</a:t>
            </a:r>
            <a:r>
              <a:rPr lang="ko-KR" altLang="en-US" sz="1400" dirty="0">
                <a:latin typeface="+mn-ea"/>
                <a:ea typeface="+mn-ea"/>
              </a:rPr>
              <a:t>은 ‘</a:t>
            </a:r>
            <a:r>
              <a:rPr lang="en-US" altLang="ko-KR" sz="1400" dirty="0">
                <a:latin typeface="+mn-ea"/>
                <a:ea typeface="+mn-ea"/>
              </a:rPr>
              <a:t>True’ </a:t>
            </a:r>
            <a:r>
              <a:rPr lang="ko-KR" altLang="en-US" sz="1400" dirty="0">
                <a:latin typeface="+mn-ea"/>
                <a:ea typeface="+mn-ea"/>
              </a:rPr>
              <a:t>또는 ‘</a:t>
            </a:r>
            <a:r>
              <a:rPr lang="en-US" altLang="ko-KR" sz="1400" dirty="0">
                <a:latin typeface="+mn-ea"/>
                <a:ea typeface="+mn-ea"/>
              </a:rPr>
              <a:t>False’ </a:t>
            </a:r>
            <a:r>
              <a:rPr lang="ko-KR" altLang="en-US" sz="1400" dirty="0">
                <a:latin typeface="+mn-ea"/>
                <a:ea typeface="+mn-ea"/>
              </a:rPr>
              <a:t>값을 가지며 값을 변경할 수는 없다</a:t>
            </a:r>
            <a:r>
              <a:rPr lang="en-US" altLang="ko-KR" sz="1400" dirty="0">
                <a:latin typeface="+mn-ea"/>
                <a:ea typeface="+mn-ea"/>
              </a:rPr>
              <a:t>.</a:t>
            </a:r>
            <a:endParaRPr lang="ko-KR" altLang="en-US" sz="36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6235266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4366C1-CBEE-ED93-5F01-7A897F35F4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324A61FE-0070-A139-43A4-4E424E487D34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064896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기본형 상단 앱 바 구성하기</a:t>
            </a:r>
            <a:endParaRPr lang="en-US" altLang="ko-KR" dirty="0"/>
          </a:p>
          <a:p>
            <a:pPr lvl="1">
              <a:defRPr/>
            </a:pPr>
            <a:r>
              <a:rPr lang="ko-KR" altLang="en-US" b="1" dirty="0">
                <a:solidFill>
                  <a:srgbClr val="756567"/>
                </a:solidFill>
              </a:rPr>
              <a:t>상단 앱 바 유형을 컴포넌트로 만들기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12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컴포넌트 속성 등록하기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ko-KR" altLang="en-US" dirty="0"/>
              <a:t>‘</a:t>
            </a:r>
            <a:r>
              <a:rPr kumimoji="0" lang="en-US" altLang="ko-KR" dirty="0" err="1"/>
              <a:t>Appbar</a:t>
            </a:r>
            <a:r>
              <a:rPr kumimoji="0" lang="en-US" altLang="ko-KR" dirty="0"/>
              <a:t>’ </a:t>
            </a:r>
            <a:r>
              <a:rPr kumimoji="0" lang="ko-KR" altLang="en-US" dirty="0"/>
              <a:t>컴포넌트 내부 좌측의 아이콘을 선택</a:t>
            </a:r>
            <a:endParaRPr kumimoji="0" lang="en-US" altLang="ko-KR" dirty="0"/>
          </a:p>
          <a:p>
            <a:pPr lvl="2">
              <a:defRPr/>
            </a:pPr>
            <a:r>
              <a:rPr kumimoji="0" lang="en-US" altLang="ko-KR" dirty="0"/>
              <a:t>[Layer] </a:t>
            </a:r>
            <a:r>
              <a:rPr kumimoji="0" lang="ko-KR" altLang="en-US" dirty="0"/>
              <a:t>메뉴 우측의 </a:t>
            </a:r>
            <a:r>
              <a:rPr kumimoji="0" lang="en-US" altLang="ko-KR" dirty="0"/>
              <a:t>[Apply </a:t>
            </a:r>
            <a:r>
              <a:rPr kumimoji="0" lang="en-US" altLang="ko-KR" dirty="0" err="1"/>
              <a:t>boolean</a:t>
            </a:r>
            <a:r>
              <a:rPr kumimoji="0" lang="en-US" altLang="ko-KR" dirty="0"/>
              <a:t> property](     )</a:t>
            </a:r>
            <a:r>
              <a:rPr kumimoji="0" lang="ko-KR" altLang="en-US" dirty="0"/>
              <a:t>를 클릭하고 </a:t>
            </a:r>
            <a:r>
              <a:rPr kumimoji="0" lang="en-US" altLang="ko-KR" dirty="0"/>
              <a:t>[Back]</a:t>
            </a:r>
            <a:r>
              <a:rPr kumimoji="0" lang="ko-KR" altLang="en-US" dirty="0"/>
              <a:t>을 선택</a:t>
            </a:r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3D4F236-3BA0-7D19-84EF-E70C72E85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상단 앱 바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7DD5762-5D61-8C70-9479-D9C85A0688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2461" y="3501008"/>
            <a:ext cx="7827343" cy="230425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212F3B1-3311-1E02-1095-59AECCBC8A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0072" y="3140968"/>
            <a:ext cx="323742" cy="293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41277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242BA6-6D39-8DDA-2DE3-4A7A808F69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FAF31E9F-E947-6D3C-B7B9-6F6C8FCC68CD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064896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기본형 상단 앱 바 구성하기</a:t>
            </a:r>
            <a:endParaRPr lang="en-US" altLang="ko-KR" dirty="0"/>
          </a:p>
          <a:p>
            <a:pPr lvl="1">
              <a:defRPr/>
            </a:pPr>
            <a:r>
              <a:rPr lang="ko-KR" altLang="en-US" b="1" dirty="0">
                <a:solidFill>
                  <a:srgbClr val="756567"/>
                </a:solidFill>
              </a:rPr>
              <a:t>상단 앱 바 유형을 컴포넌트로 만들기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13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컴포넌트 속성 </a:t>
            </a:r>
            <a:r>
              <a:rPr lang="ko-KR" altLang="en-US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설정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ko-KR" altLang="en-US" dirty="0"/>
              <a:t>‘</a:t>
            </a:r>
            <a:r>
              <a:rPr kumimoji="0" lang="en-US" altLang="ko-KR" dirty="0" err="1"/>
              <a:t>Appbar</a:t>
            </a:r>
            <a:r>
              <a:rPr kumimoji="0" lang="en-US" altLang="ko-KR" dirty="0"/>
              <a:t>’ </a:t>
            </a:r>
            <a:r>
              <a:rPr kumimoji="0" lang="ko-KR" altLang="en-US" dirty="0"/>
              <a:t>컴포넌트가 선택된 상태로 </a:t>
            </a:r>
            <a:r>
              <a:rPr kumimoji="0" lang="en-US" altLang="ko-KR" dirty="0"/>
              <a:t>[Properties] </a:t>
            </a:r>
            <a:r>
              <a:rPr kumimoji="0" lang="ko-KR" altLang="en-US" dirty="0"/>
              <a:t>메뉴 우측의     를 클릭</a:t>
            </a:r>
            <a:endParaRPr kumimoji="0" lang="en-US" altLang="ko-KR" dirty="0"/>
          </a:p>
          <a:p>
            <a:pPr lvl="2">
              <a:defRPr/>
            </a:pPr>
            <a:r>
              <a:rPr kumimoji="0" lang="ko-KR" altLang="en-US" dirty="0"/>
              <a:t>옵션에서 </a:t>
            </a:r>
            <a:r>
              <a:rPr kumimoji="0" lang="en-US" altLang="ko-KR" dirty="0"/>
              <a:t>[Text]</a:t>
            </a:r>
            <a:r>
              <a:rPr kumimoji="0" lang="ko-KR" altLang="en-US" dirty="0"/>
              <a:t>를 선택</a:t>
            </a:r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4959B5F-F8E6-CF07-68B7-DED173C43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상단 앱 바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1F3B83B-8AED-54DC-582C-8BB6020A59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573016"/>
            <a:ext cx="7128792" cy="248652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C006096-DBDE-49AE-1B7C-9F7909A6C9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4208" y="2708920"/>
            <a:ext cx="288032" cy="291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8344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23B111A-3E2C-802B-6995-5B71705F3F7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컴포넌트의 구성</a:t>
            </a:r>
            <a:endParaRPr lang="en-US" altLang="ko-KR" dirty="0"/>
          </a:p>
          <a:p>
            <a:pPr lvl="2"/>
            <a:r>
              <a:rPr lang="ko-KR" altLang="en-US" b="1" dirty="0"/>
              <a:t>디자인 시스템의 핵심 요소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컴포넌트</a:t>
            </a:r>
            <a:endParaRPr lang="en-US" altLang="ko-KR" dirty="0"/>
          </a:p>
          <a:p>
            <a:pPr lvl="2"/>
            <a:r>
              <a:rPr lang="ko-KR" altLang="en-US" dirty="0"/>
              <a:t>컴포넌트는 종류가 많고 다양한 방법으로 변형되고 조합하여 사용함 → 모든 구성 요소를 다 제작하고 배열하기는 쉽지 않음</a:t>
            </a:r>
            <a:endParaRPr lang="en-US" altLang="ko-KR" dirty="0"/>
          </a:p>
          <a:p>
            <a:pPr lvl="2"/>
            <a:r>
              <a:rPr lang="ko-KR" altLang="en-US" dirty="0"/>
              <a:t>따라서 컴포넌트를 구성하려면 제품이나 서비스의 와이어프레임을 키 스크린으로 구성하여 각 페이지에서 사용한 컴포넌트를 추출해야 함</a:t>
            </a:r>
            <a:endParaRPr lang="en-US" altLang="ko-KR" dirty="0"/>
          </a:p>
          <a:p>
            <a:pPr lvl="2"/>
            <a:r>
              <a:rPr lang="ko-KR" altLang="en-US" dirty="0"/>
              <a:t>단</a:t>
            </a:r>
            <a:r>
              <a:rPr lang="en-US" altLang="ko-KR" dirty="0"/>
              <a:t>, </a:t>
            </a:r>
            <a:r>
              <a:rPr lang="ko-KR" altLang="en-US" dirty="0"/>
              <a:t>프로젝트 초기에는 모든 페이지를 키 스크린으로 구성하지 않음</a:t>
            </a:r>
            <a:endParaRPr lang="en-US" altLang="ko-KR" dirty="0"/>
          </a:p>
          <a:p>
            <a:pPr lvl="2"/>
            <a:r>
              <a:rPr lang="ko-KR" altLang="en-US" dirty="0"/>
              <a:t>따라서 ‘</a:t>
            </a:r>
            <a:r>
              <a:rPr lang="ko-KR" altLang="en-US" dirty="0" err="1"/>
              <a:t>머티리얼</a:t>
            </a:r>
            <a:r>
              <a:rPr lang="ko-KR" altLang="en-US" dirty="0"/>
              <a:t> 디자인 </a:t>
            </a:r>
            <a:r>
              <a:rPr lang="ko-KR" altLang="en-US" dirty="0" err="1"/>
              <a:t>가이드’의</a:t>
            </a:r>
            <a:r>
              <a:rPr lang="ko-KR" altLang="en-US" dirty="0"/>
              <a:t> 컴포넌트를 참고하여 대표적으로 많이 사용하는 요소를 추출하고 빈 페이지를 미리 구성해 놓을 수 있음</a:t>
            </a: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컴포넌트와 디자인 시스템</a:t>
            </a:r>
          </a:p>
        </p:txBody>
      </p:sp>
    </p:spTree>
    <p:extLst>
      <p:ext uri="{BB962C8B-B14F-4D97-AF65-F5344CB8AC3E}">
        <p14:creationId xmlns:p14="http://schemas.microsoft.com/office/powerpoint/2010/main" val="45824062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A98A7D-8B63-014C-7874-EBECF5F9EF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01C10D0A-5FAC-87C3-987A-55E06CBAFAA0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064896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기본형 상단 앱 바 구성하기</a:t>
            </a:r>
            <a:endParaRPr lang="en-US" altLang="ko-KR" dirty="0"/>
          </a:p>
          <a:p>
            <a:pPr lvl="1">
              <a:defRPr/>
            </a:pPr>
            <a:r>
              <a:rPr lang="ko-KR" altLang="en-US" b="1" dirty="0">
                <a:solidFill>
                  <a:srgbClr val="756567"/>
                </a:solidFill>
              </a:rPr>
              <a:t>상단 앱 바 유형을 컴포넌트로 만들기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14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컴포넌트 속성 설정하기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en-US" altLang="ko-KR" dirty="0"/>
              <a:t>[Text] </a:t>
            </a:r>
            <a:r>
              <a:rPr kumimoji="0" lang="ko-KR" altLang="en-US" dirty="0"/>
              <a:t>옵션 창의 </a:t>
            </a:r>
            <a:r>
              <a:rPr kumimoji="0" lang="en-US" altLang="ko-KR" dirty="0"/>
              <a:t>[Name]</a:t>
            </a:r>
            <a:r>
              <a:rPr kumimoji="0" lang="ko-KR" altLang="en-US" dirty="0"/>
              <a:t>을 ‘</a:t>
            </a:r>
            <a:r>
              <a:rPr kumimoji="0" lang="en-US" altLang="ko-KR" dirty="0"/>
              <a:t>Label’</a:t>
            </a:r>
            <a:r>
              <a:rPr kumimoji="0" lang="ko-KR" altLang="en-US" dirty="0"/>
              <a:t>로 변경하고 </a:t>
            </a:r>
            <a:r>
              <a:rPr kumimoji="0" lang="en-US" altLang="ko-KR" dirty="0"/>
              <a:t>[Value] </a:t>
            </a:r>
            <a:r>
              <a:rPr kumimoji="0" lang="ko-KR" altLang="en-US" dirty="0"/>
              <a:t>값을 ‘</a:t>
            </a:r>
            <a:r>
              <a:rPr kumimoji="0" lang="en-US" altLang="ko-KR" dirty="0"/>
              <a:t>Title’</a:t>
            </a:r>
            <a:r>
              <a:rPr kumimoji="0" lang="ko-KR" altLang="en-US" dirty="0"/>
              <a:t>로 입력</a:t>
            </a:r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0A4BDC4-76A2-3BCA-2027-B1E50BAD3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상단 앱 바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6C5F32B-9D5C-EF61-740C-9DAA0FB780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212976"/>
            <a:ext cx="3940353" cy="2664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82657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26C9D7-8A4F-D9B3-E406-FB76C6CD4E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8FD76CB5-5029-253D-DD83-890CD02843AC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기본형 상단 앱 바 구성하기</a:t>
            </a:r>
            <a:endParaRPr lang="en-US" altLang="ko-KR" dirty="0"/>
          </a:p>
          <a:p>
            <a:pPr lvl="1">
              <a:defRPr/>
            </a:pPr>
            <a:r>
              <a:rPr lang="ko-KR" altLang="en-US" b="1" dirty="0">
                <a:solidFill>
                  <a:srgbClr val="756567"/>
                </a:solidFill>
              </a:rPr>
              <a:t>상단 앱 바 유형을 컴포넌트로 만들기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15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컴포넌트 속성 설정하기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ko-KR" altLang="en-US" dirty="0"/>
              <a:t>‘</a:t>
            </a:r>
            <a:r>
              <a:rPr kumimoji="0" lang="en-US" altLang="ko-KR" dirty="0" err="1"/>
              <a:t>Appbar</a:t>
            </a:r>
            <a:r>
              <a:rPr kumimoji="0" lang="en-US" altLang="ko-KR" dirty="0"/>
              <a:t>’ </a:t>
            </a:r>
            <a:r>
              <a:rPr kumimoji="0" lang="ko-KR" altLang="en-US" dirty="0"/>
              <a:t>컴포넌트 내부의 ‘리뷰’ 문자를 선택</a:t>
            </a:r>
            <a:endParaRPr lang="en-US" altLang="ko-KR" dirty="0"/>
          </a:p>
          <a:p>
            <a:pPr lvl="2">
              <a:defRPr/>
            </a:pPr>
            <a:r>
              <a:rPr kumimoji="0" lang="en-US" altLang="ko-KR" dirty="0"/>
              <a:t> [Apply text property] (     )</a:t>
            </a:r>
            <a:r>
              <a:rPr kumimoji="0" lang="ko-KR" altLang="en-US" dirty="0"/>
              <a:t>를 클릭하여 </a:t>
            </a:r>
            <a:r>
              <a:rPr kumimoji="0" lang="en-US" altLang="ko-KR" dirty="0"/>
              <a:t>[Label]</a:t>
            </a:r>
            <a:r>
              <a:rPr kumimoji="0" lang="ko-KR" altLang="en-US" dirty="0"/>
              <a:t>을 선택</a:t>
            </a:r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9F2D2BB-812D-B4E5-778B-434DFF485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상단 앱 바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5474ACF-A669-FA9F-7A6A-2287EF76F3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3645024"/>
            <a:ext cx="7128792" cy="233372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DD9BACD4-0EA7-9348-073F-0E7DF6B282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5856" y="3140968"/>
            <a:ext cx="323742" cy="293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97207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7DCFE5-81ED-B459-6D0D-57CE6578A1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FFAF1D51-6B23-B8A9-EF75-4EB380DACDED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기본형 상단 앱 바 구성하기</a:t>
            </a:r>
            <a:endParaRPr lang="en-US" altLang="ko-KR" dirty="0"/>
          </a:p>
          <a:p>
            <a:pPr lvl="1">
              <a:defRPr/>
            </a:pPr>
            <a:r>
              <a:rPr lang="ko-KR" altLang="en-US" b="1" dirty="0">
                <a:solidFill>
                  <a:srgbClr val="756567"/>
                </a:solidFill>
              </a:rPr>
              <a:t>상단 앱 바 유형을 컴포넌트로 만들기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16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컴포넌트 속성 설정하기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ko-KR" altLang="en-US" dirty="0"/>
              <a:t>‘</a:t>
            </a:r>
            <a:r>
              <a:rPr kumimoji="0" lang="en-US" altLang="ko-KR" dirty="0" err="1"/>
              <a:t>Appbar</a:t>
            </a:r>
            <a:r>
              <a:rPr kumimoji="0" lang="en-US" altLang="ko-KR" dirty="0"/>
              <a:t>’ </a:t>
            </a:r>
            <a:r>
              <a:rPr kumimoji="0" lang="ko-KR" altLang="en-US" dirty="0"/>
              <a:t>컴포넌트를 선택 → </a:t>
            </a:r>
            <a:r>
              <a:rPr kumimoji="0" lang="en-US" altLang="ko-KR" dirty="0"/>
              <a:t>[Properties] </a:t>
            </a:r>
            <a:r>
              <a:rPr kumimoji="0" lang="ko-KR" altLang="en-US" dirty="0"/>
              <a:t>메뉴 우측의     를 클</a:t>
            </a:r>
            <a:r>
              <a:rPr lang="ko-KR" altLang="en-US" dirty="0"/>
              <a:t>릭</a:t>
            </a:r>
            <a:endParaRPr lang="en-US" altLang="ko-KR" dirty="0"/>
          </a:p>
          <a:p>
            <a:pPr lvl="2">
              <a:defRPr/>
            </a:pPr>
            <a:r>
              <a:rPr kumimoji="0" lang="ko-KR" altLang="en-US" dirty="0"/>
              <a:t>옵션에서 </a:t>
            </a:r>
            <a:r>
              <a:rPr kumimoji="0" lang="en-US" altLang="ko-KR" dirty="0"/>
              <a:t>[Boolean]</a:t>
            </a:r>
            <a:r>
              <a:rPr kumimoji="0" lang="ko-KR" altLang="en-US" dirty="0"/>
              <a:t>을 선택 → 각각 ‘</a:t>
            </a:r>
            <a:r>
              <a:rPr kumimoji="0" lang="en-US" altLang="ko-KR" dirty="0"/>
              <a:t>Icon_01’, ‘Icon_02’, ‘Icon_03’</a:t>
            </a:r>
            <a:r>
              <a:rPr kumimoji="0" lang="ko-KR" altLang="en-US" dirty="0"/>
              <a:t>으로 등록</a:t>
            </a:r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D3907F0-7DB3-AEAD-6C3E-712CED531E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상단 앱 바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6807B1B-3574-0178-313C-2FD7E247B0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3573016"/>
            <a:ext cx="5517319" cy="280305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3629FC9-FDA3-8405-6F4D-0F0AA2F815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8144" y="2708920"/>
            <a:ext cx="288032" cy="291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26937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568F3B-E4FF-1D68-E158-14A9420669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608922AF-4695-A9C6-D706-7726B364895C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기본형 상단 앱 바 구성하기</a:t>
            </a:r>
            <a:endParaRPr lang="en-US" altLang="ko-KR" dirty="0"/>
          </a:p>
          <a:p>
            <a:pPr lvl="1">
              <a:defRPr/>
            </a:pPr>
            <a:r>
              <a:rPr lang="ko-KR" altLang="en-US" b="1" dirty="0">
                <a:solidFill>
                  <a:srgbClr val="756567"/>
                </a:solidFill>
              </a:rPr>
              <a:t>상단 앱 바 유형을 컴포넌트로 만들기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17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컴포넌트 속성 설정하기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ko-KR" altLang="en-US" dirty="0"/>
              <a:t>‘</a:t>
            </a:r>
            <a:r>
              <a:rPr kumimoji="0" lang="en-US" altLang="ko-KR" dirty="0" err="1"/>
              <a:t>Appbar</a:t>
            </a:r>
            <a:r>
              <a:rPr kumimoji="0" lang="en-US" altLang="ko-KR" dirty="0"/>
              <a:t>’ </a:t>
            </a:r>
            <a:r>
              <a:rPr kumimoji="0" lang="ko-KR" altLang="en-US" dirty="0"/>
              <a:t>컴포넌트</a:t>
            </a:r>
            <a:r>
              <a:rPr lang="ko-KR" altLang="en-US" dirty="0"/>
              <a:t> 내부의 </a:t>
            </a:r>
            <a:r>
              <a:rPr kumimoji="0" lang="ko-KR" altLang="en-US" dirty="0"/>
              <a:t>아이콘을 선택 → </a:t>
            </a:r>
            <a:r>
              <a:rPr kumimoji="0" lang="en-US" altLang="ko-KR" dirty="0"/>
              <a:t>[Layer] </a:t>
            </a:r>
            <a:r>
              <a:rPr kumimoji="0" lang="ko-KR" altLang="en-US" dirty="0"/>
              <a:t>메뉴 우측의 </a:t>
            </a:r>
            <a:r>
              <a:rPr kumimoji="0" lang="en-US" altLang="ko-KR" dirty="0"/>
              <a:t>[Apply </a:t>
            </a:r>
            <a:r>
              <a:rPr kumimoji="0" lang="en-US" altLang="ko-KR" dirty="0" err="1"/>
              <a:t>boolean</a:t>
            </a:r>
            <a:r>
              <a:rPr kumimoji="0" lang="en-US" altLang="ko-KR" dirty="0"/>
              <a:t> property](     )</a:t>
            </a:r>
            <a:r>
              <a:rPr kumimoji="0" lang="ko-KR" altLang="en-US" dirty="0"/>
              <a:t>를 클릭 → 우측부터 </a:t>
            </a:r>
            <a:r>
              <a:rPr kumimoji="0" lang="en-US" altLang="ko-KR" dirty="0"/>
              <a:t>[Icon_01], [Icon_02], [Icon_03]</a:t>
            </a:r>
            <a:r>
              <a:rPr kumimoji="0" lang="ko-KR" altLang="en-US" dirty="0"/>
              <a:t>으로 지정</a:t>
            </a:r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E0619EF-7F82-15AE-8F3E-59743F8EC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상단 앱 바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C1F4216-942D-22C6-B016-0D829E240A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573016"/>
            <a:ext cx="7459116" cy="207674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545B0454-0F33-0425-8E37-A2615533D1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5736" y="3068960"/>
            <a:ext cx="244331" cy="221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0662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F8B550-B5EC-D9B5-EBCB-0BA69B1A72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D81461D5-4A31-5835-EBFC-2E6651113950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기본형 상단 앱 바 구성하기</a:t>
            </a:r>
            <a:endParaRPr lang="en-US" altLang="ko-KR" dirty="0"/>
          </a:p>
          <a:p>
            <a:pPr lvl="1">
              <a:defRPr/>
            </a:pPr>
            <a:r>
              <a:rPr lang="ko-KR" altLang="en-US" b="1" dirty="0">
                <a:solidFill>
                  <a:srgbClr val="756567"/>
                </a:solidFill>
              </a:rPr>
              <a:t>컴포넌트 속성으로 인스턴스 만들기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altLang="ko-KR" b="1" dirty="0">
                <a:solidFill>
                  <a:srgbClr val="0989B1"/>
                </a:solidFill>
                <a:latin typeface="맑은 고딕"/>
                <a:ea typeface="맑은 고딕" panose="020B0503020000020004" pitchFamily="50" charset="-127"/>
              </a:rPr>
              <a:t>01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인스턴스 만들기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ko-KR" altLang="en-US" dirty="0"/>
              <a:t>‘</a:t>
            </a:r>
            <a:r>
              <a:rPr kumimoji="0" lang="en-US" altLang="ko-KR" dirty="0" err="1"/>
              <a:t>Appbar</a:t>
            </a:r>
            <a:r>
              <a:rPr kumimoji="0" lang="en-US" altLang="ko-KR" dirty="0"/>
              <a:t>’ </a:t>
            </a:r>
            <a:r>
              <a:rPr kumimoji="0" lang="ko-KR" altLang="en-US" dirty="0"/>
              <a:t>컴포넌트를 선택 → </a:t>
            </a:r>
            <a:r>
              <a:rPr kumimoji="0" lang="en-US" altLang="ko-KR" dirty="0"/>
              <a:t>[Alt]</a:t>
            </a:r>
            <a:r>
              <a:rPr kumimoji="0" lang="ko-KR" altLang="en-US" dirty="0"/>
              <a:t>를 누른 채 </a:t>
            </a:r>
            <a:r>
              <a:rPr kumimoji="0" lang="ko-KR" altLang="en-US" dirty="0" err="1"/>
              <a:t>드래그하여</a:t>
            </a:r>
            <a:r>
              <a:rPr kumimoji="0" lang="ko-KR" altLang="en-US" dirty="0"/>
              <a:t> 인스턴스를 만듦 </a:t>
            </a:r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681D967-6E15-ECBE-CFB9-F0D13E108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상단 앱 바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A50438C-0962-0547-3966-127CA075F2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3140968"/>
            <a:ext cx="6496116" cy="3243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55542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9E18D9-C90B-12CA-34F8-30BB365B04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A2BA930E-ACEE-45B5-646A-6BB9949D3FF4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기본형 상단 앱 바 구성하기</a:t>
            </a:r>
            <a:endParaRPr lang="en-US" altLang="ko-KR" dirty="0"/>
          </a:p>
          <a:p>
            <a:pPr lvl="1">
              <a:defRPr/>
            </a:pPr>
            <a:r>
              <a:rPr lang="ko-KR" altLang="en-US" b="1" dirty="0">
                <a:solidFill>
                  <a:srgbClr val="756567"/>
                </a:solidFill>
              </a:rPr>
              <a:t>컴포넌트 속성으로 인스턴스 만들기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altLang="ko-KR" b="1" dirty="0">
                <a:solidFill>
                  <a:srgbClr val="0989B1"/>
                </a:solidFill>
                <a:latin typeface="맑은 고딕"/>
                <a:ea typeface="맑은 고딕" panose="020B0503020000020004" pitchFamily="50" charset="-127"/>
              </a:rPr>
              <a:t>02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예약 현황 앱 바 만들기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en-US" altLang="ko-KR" dirty="0"/>
              <a:t>[Back]</a:t>
            </a:r>
            <a:r>
              <a:rPr kumimoji="0" lang="ko-KR" altLang="en-US" dirty="0"/>
              <a:t>과 </a:t>
            </a:r>
            <a:r>
              <a:rPr kumimoji="0" lang="en-US" altLang="ko-KR" dirty="0"/>
              <a:t>[Icon_01], [Icon_02], [Icon_03]</a:t>
            </a:r>
            <a:r>
              <a:rPr kumimoji="0" lang="ko-KR" altLang="en-US" dirty="0"/>
              <a:t>의 속성을 끔</a:t>
            </a:r>
            <a:endParaRPr kumimoji="0" lang="en-US" altLang="ko-KR" dirty="0"/>
          </a:p>
          <a:p>
            <a:pPr lvl="2">
              <a:defRPr/>
            </a:pPr>
            <a:r>
              <a:rPr kumimoji="0" lang="en-US" altLang="ko-KR" dirty="0"/>
              <a:t>[Label]</a:t>
            </a:r>
            <a:r>
              <a:rPr kumimoji="0" lang="ko-KR" altLang="en-US" dirty="0"/>
              <a:t>에 속성 값을 ‘나의 </a:t>
            </a:r>
            <a:r>
              <a:rPr kumimoji="0" lang="ko-KR" altLang="en-US" dirty="0" err="1"/>
              <a:t>예약’으로</a:t>
            </a:r>
            <a:r>
              <a:rPr kumimoji="0" lang="ko-KR" altLang="en-US" dirty="0"/>
              <a:t> 입력</a:t>
            </a:r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E4B7797-E341-D96D-D64E-B4ACA7839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상단 앱 바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BCFC7D3-D83F-B9A8-FCBD-3975688AB8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1112" y="3603561"/>
            <a:ext cx="6436079" cy="2417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2757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8AAB5C-70F7-036E-7AA9-FA3BCD88AD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F1048563-D575-59C9-B964-D2DC787095D6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기본형 상단 앱 바 구성하기</a:t>
            </a:r>
            <a:endParaRPr lang="en-US" altLang="ko-KR" dirty="0"/>
          </a:p>
          <a:p>
            <a:pPr lvl="1">
              <a:defRPr/>
            </a:pPr>
            <a:r>
              <a:rPr lang="ko-KR" altLang="en-US" b="1" dirty="0">
                <a:solidFill>
                  <a:srgbClr val="756567"/>
                </a:solidFill>
              </a:rPr>
              <a:t>컴포넌트 속성으로 인스턴스 만들기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altLang="ko-KR" b="1" dirty="0">
                <a:solidFill>
                  <a:srgbClr val="0989B1"/>
                </a:solidFill>
                <a:latin typeface="맑은 고딕"/>
                <a:ea typeface="맑은 고딕" panose="020B0503020000020004" pitchFamily="50" charset="-127"/>
              </a:rPr>
              <a:t>03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기본 앱 바 만들기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ko-KR" altLang="en-US" dirty="0"/>
              <a:t>컴포넌트 또는 인스턴스를 복제</a:t>
            </a:r>
            <a:endParaRPr lang="en-US" altLang="ko-KR" dirty="0"/>
          </a:p>
          <a:p>
            <a:pPr lvl="2">
              <a:defRPr/>
            </a:pPr>
            <a:r>
              <a:rPr kumimoji="0" lang="en-US" altLang="ko-KR" dirty="0"/>
              <a:t>[Back] </a:t>
            </a:r>
            <a:r>
              <a:rPr kumimoji="0" lang="ko-KR" altLang="en-US" dirty="0"/>
              <a:t>옵션을 켜고 </a:t>
            </a:r>
            <a:r>
              <a:rPr kumimoji="0" lang="en-US" altLang="ko-KR" dirty="0"/>
              <a:t>[Label] </a:t>
            </a:r>
            <a:r>
              <a:rPr kumimoji="0" lang="ko-KR" altLang="en-US" dirty="0"/>
              <a:t>속성에 스페이스 바를 눌러 공백을 한 칸 줌</a:t>
            </a:r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131D2C5-661E-F922-4E98-3339B7CCEF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상단 앱 바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C6569BD-415D-C9D1-E6B8-3489144695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573016"/>
            <a:ext cx="6884665" cy="2520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4108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2733DD-A734-E414-628E-312BC42118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FC791677-07B5-51B7-8490-6F3C7B79EDF4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기본형 상단 앱 바 구성하기</a:t>
            </a:r>
            <a:endParaRPr lang="en-US" altLang="ko-KR" dirty="0"/>
          </a:p>
          <a:p>
            <a:pPr lvl="1">
              <a:defRPr/>
            </a:pPr>
            <a:r>
              <a:rPr lang="ko-KR" altLang="en-US" b="1" dirty="0">
                <a:solidFill>
                  <a:srgbClr val="756567"/>
                </a:solidFill>
              </a:rPr>
              <a:t>컴포넌트 속성으로 인스턴스 만들기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altLang="ko-KR" b="1" dirty="0">
                <a:solidFill>
                  <a:srgbClr val="0989B1"/>
                </a:solidFill>
                <a:latin typeface="맑은 고딕"/>
                <a:ea typeface="맑은 고딕" panose="020B0503020000020004" pitchFamily="50" charset="-127"/>
              </a:rPr>
              <a:t>04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로그인 앱 바 만들기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en-US" altLang="ko-KR" dirty="0"/>
              <a:t>[Icon_01], [Icon_02], [Icon_03]</a:t>
            </a:r>
            <a:r>
              <a:rPr kumimoji="0" lang="ko-KR" altLang="en-US" dirty="0"/>
              <a:t>의 속성만 꺼두고 </a:t>
            </a:r>
            <a:r>
              <a:rPr kumimoji="0" lang="en-US" altLang="ko-KR" dirty="0"/>
              <a:t>[Label] </a:t>
            </a:r>
            <a:r>
              <a:rPr kumimoji="0" lang="ko-KR" altLang="en-US" dirty="0"/>
              <a:t>속성에 ‘</a:t>
            </a:r>
            <a:r>
              <a:rPr kumimoji="0" lang="ko-KR" altLang="en-US" dirty="0" err="1"/>
              <a:t>로그인’을</a:t>
            </a:r>
            <a:r>
              <a:rPr kumimoji="0" lang="ko-KR" altLang="en-US" dirty="0"/>
              <a:t> 입력</a:t>
            </a:r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F4EF1C8-169D-AE3F-444F-32ECE3242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상단 앱 바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5BC6EFF-97AE-DF13-5891-7A0DF4032C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140968"/>
            <a:ext cx="7211431" cy="3248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41543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D5F09E-01D7-C91A-8984-8EC5F46575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D35E6AEB-E986-D220-B8AC-816D3D665E5A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기본형 상단 앱 바 구성하기</a:t>
            </a:r>
            <a:endParaRPr lang="en-US" altLang="ko-KR" dirty="0"/>
          </a:p>
          <a:p>
            <a:pPr lvl="1">
              <a:defRPr/>
            </a:pPr>
            <a:r>
              <a:rPr lang="ko-KR" altLang="en-US" b="1" dirty="0">
                <a:solidFill>
                  <a:srgbClr val="756567"/>
                </a:solidFill>
              </a:rPr>
              <a:t>컴포넌트 속성으로 인스턴스 만들기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altLang="ko-KR" b="1" dirty="0">
                <a:solidFill>
                  <a:srgbClr val="0989B1"/>
                </a:solidFill>
                <a:latin typeface="맑은 고딕"/>
                <a:ea typeface="맑은 고딕" panose="020B0503020000020004" pitchFamily="50" charset="-127"/>
              </a:rPr>
              <a:t>05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알림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앱 바 만들기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ko-KR" altLang="en-US" dirty="0"/>
              <a:t>인스턴스를 생성하고 </a:t>
            </a:r>
            <a:r>
              <a:rPr kumimoji="0" lang="en-US" altLang="ko-KR" dirty="0"/>
              <a:t>[Back] </a:t>
            </a:r>
            <a:r>
              <a:rPr kumimoji="0" lang="ko-KR" altLang="en-US" dirty="0"/>
              <a:t>옵션과 </a:t>
            </a:r>
            <a:r>
              <a:rPr kumimoji="0" lang="en-US" altLang="ko-KR" dirty="0"/>
              <a:t>[Icon_01], [Icon_02]</a:t>
            </a:r>
            <a:r>
              <a:rPr kumimoji="0" lang="ko-KR" altLang="en-US" dirty="0"/>
              <a:t>의 옵션을 활성화</a:t>
            </a:r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2635250-10C7-7AF5-F3EB-6CC87EB35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상단 앱 바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9D2DA6A-4FA1-72D3-6C2F-EB5DBC3A0C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140968"/>
            <a:ext cx="7396689" cy="3240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52665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0FAFA0-0AFB-205F-B026-7A5DD61878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2B55229F-017B-A8C3-4FBF-95F08D89AC21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기본형 상단 앱 바 구성하기</a:t>
            </a:r>
            <a:endParaRPr lang="en-US" altLang="ko-KR" dirty="0"/>
          </a:p>
          <a:p>
            <a:pPr lvl="1">
              <a:defRPr/>
            </a:pPr>
            <a:r>
              <a:rPr lang="ko-KR" altLang="en-US" b="1" dirty="0">
                <a:solidFill>
                  <a:srgbClr val="756567"/>
                </a:solidFill>
              </a:rPr>
              <a:t>컴포넌트 속성으로 인스턴스 만들기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altLang="ko-KR" b="1" dirty="0">
                <a:solidFill>
                  <a:srgbClr val="0989B1"/>
                </a:solidFill>
                <a:latin typeface="맑은 고딕"/>
                <a:ea typeface="맑은 고딕" panose="020B0503020000020004" pitchFamily="50" charset="-127"/>
              </a:rPr>
              <a:t>06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알림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앱 바 만들기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ko-KR" altLang="en-US" dirty="0"/>
              <a:t>‘</a:t>
            </a:r>
            <a:r>
              <a:rPr kumimoji="0" lang="en-US" altLang="ko-KR" dirty="0"/>
              <a:t>Search’ </a:t>
            </a:r>
            <a:r>
              <a:rPr kumimoji="0" lang="ko-KR" altLang="en-US" dirty="0"/>
              <a:t>아이콘을 선택 → 우측 ‘</a:t>
            </a:r>
            <a:r>
              <a:rPr kumimoji="0" lang="en-US" altLang="ko-KR" dirty="0"/>
              <a:t>Swap instance’ </a:t>
            </a:r>
            <a:r>
              <a:rPr kumimoji="0" lang="ko-KR" altLang="en-US" dirty="0"/>
              <a:t>옵션에서 ‘</a:t>
            </a:r>
            <a:r>
              <a:rPr kumimoji="0" lang="en-US" altLang="ko-KR" dirty="0"/>
              <a:t>Bookmark’ </a:t>
            </a:r>
            <a:r>
              <a:rPr kumimoji="0" lang="ko-KR" altLang="en-US" dirty="0"/>
              <a:t>아이콘을 클릭</a:t>
            </a:r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A7D77AE-8E44-FED7-848C-92E5E2382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상단 앱 바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0A9548F-E556-B83F-80FC-AF5C8F8B9A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140968"/>
            <a:ext cx="5400600" cy="3198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4264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6A72C8-91E7-3A08-D8CD-3C274F97EB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5D935018-7CF8-A6C5-B408-D75C8DB9408B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컴포넌트의 구성</a:t>
            </a:r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0FE3A97-33F5-EE1D-27DF-77F13B6BD5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컴포넌트와 디자인 시스템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D6FF0FB-E237-112D-AC2A-156BB02CE1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599" y="1844824"/>
            <a:ext cx="7114911" cy="4248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47718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9FA561-9DF0-FDF6-2632-040B92AC6B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4D72CAB4-F8C4-335B-D5EF-D8D3E81A6906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기본형 상단 앱 바 구성하기</a:t>
            </a:r>
            <a:endParaRPr lang="en-US" altLang="ko-KR" dirty="0"/>
          </a:p>
          <a:p>
            <a:pPr lvl="1">
              <a:defRPr/>
            </a:pPr>
            <a:r>
              <a:rPr lang="ko-KR" altLang="en-US" b="1" dirty="0">
                <a:solidFill>
                  <a:srgbClr val="756567"/>
                </a:solidFill>
              </a:rPr>
              <a:t>컴포넌트 속성으로 인스턴스 만들기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altLang="ko-KR" b="1" dirty="0">
                <a:solidFill>
                  <a:srgbClr val="0989B1"/>
                </a:solidFill>
                <a:latin typeface="맑은 고딕"/>
                <a:ea typeface="맑은 고딕" panose="020B0503020000020004" pitchFamily="50" charset="-127"/>
              </a:rPr>
              <a:t>07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리뷰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앱 바 만들기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ko-KR" altLang="en-US" dirty="0"/>
              <a:t>‘</a:t>
            </a:r>
            <a:r>
              <a:rPr kumimoji="0" lang="en-US" altLang="ko-KR" dirty="0" err="1"/>
              <a:t>Appbar</a:t>
            </a:r>
            <a:r>
              <a:rPr kumimoji="0" lang="en-US" altLang="ko-KR" dirty="0"/>
              <a:t>’ </a:t>
            </a:r>
            <a:r>
              <a:rPr kumimoji="0" lang="ko-KR" altLang="en-US" dirty="0"/>
              <a:t>컴포넌트를 복제</a:t>
            </a:r>
            <a:r>
              <a:rPr lang="ko-KR" altLang="en-US" dirty="0"/>
              <a:t> →</a:t>
            </a:r>
            <a:r>
              <a:rPr kumimoji="0" lang="en-US" altLang="ko-KR" dirty="0"/>
              <a:t> </a:t>
            </a:r>
            <a:r>
              <a:rPr kumimoji="0" lang="ko-KR" altLang="en-US" dirty="0"/>
              <a:t>옵션은 </a:t>
            </a:r>
            <a:r>
              <a:rPr kumimoji="0" lang="en-US" altLang="ko-KR" dirty="0"/>
              <a:t>[Icon_03]</a:t>
            </a:r>
            <a:r>
              <a:rPr kumimoji="0" lang="ko-KR" altLang="en-US" dirty="0"/>
              <a:t>을 끄고 </a:t>
            </a:r>
            <a:r>
              <a:rPr kumimoji="0" lang="en-US" altLang="ko-KR" dirty="0"/>
              <a:t>[Label] </a:t>
            </a:r>
            <a:r>
              <a:rPr kumimoji="0" lang="ko-KR" altLang="en-US" dirty="0"/>
              <a:t>속성을 ‘</a:t>
            </a:r>
            <a:r>
              <a:rPr kumimoji="0" lang="ko-KR" altLang="en-US" dirty="0" err="1"/>
              <a:t>리뷰’로</a:t>
            </a:r>
            <a:r>
              <a:rPr kumimoji="0" lang="ko-KR" altLang="en-US" dirty="0"/>
              <a:t> 입력</a:t>
            </a:r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B836DA9-9681-E577-206D-B5EE2BB49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상단 앱 바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2B875CE-316F-301C-DD18-460362B316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3284984"/>
            <a:ext cx="6203821" cy="2664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56679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3DF82D-82C5-5D3C-F823-9585984EB2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6A84DD83-966C-FCB6-9069-187FC818C216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기본형 상단 앱 바 구성하기</a:t>
            </a:r>
            <a:endParaRPr lang="en-US" altLang="ko-KR" dirty="0"/>
          </a:p>
          <a:p>
            <a:pPr lvl="1">
              <a:defRPr/>
            </a:pPr>
            <a:r>
              <a:rPr lang="ko-KR" altLang="en-US" b="1" dirty="0">
                <a:solidFill>
                  <a:srgbClr val="756567"/>
                </a:solidFill>
              </a:rPr>
              <a:t>컴포넌트 속성으로 인스턴스 만들기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altLang="ko-KR" b="1" dirty="0">
                <a:solidFill>
                  <a:srgbClr val="0989B1"/>
                </a:solidFill>
                <a:latin typeface="맑은 고딕"/>
                <a:ea typeface="맑은 고딕" panose="020B0503020000020004" pitchFamily="50" charset="-127"/>
              </a:rPr>
              <a:t>08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앱 바 이름 변경하기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ko-KR" altLang="en-US" dirty="0"/>
              <a:t>키 스크린에서 가져온 상단 앱 바 유형들은 모두 삭제 </a:t>
            </a:r>
            <a:endParaRPr kumimoji="0" lang="en-US" altLang="ko-KR" dirty="0"/>
          </a:p>
          <a:p>
            <a:pPr lvl="2">
              <a:defRPr/>
            </a:pPr>
            <a:r>
              <a:rPr kumimoji="0" lang="ko-KR" altLang="en-US" dirty="0"/>
              <a:t>컴포넌트와 인스턴스를 그림과 같이 정리한 후 각 인스턴스의 이름을 변경</a:t>
            </a:r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C8A8F26-4E3D-C51B-3902-E806C1E5C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상단 앱 바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A42B599-9A79-7444-DD98-47EF49854F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3501008"/>
            <a:ext cx="7459686" cy="2736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69651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513546-10AF-E161-7C68-8337C6343A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B6EB2806-C173-AD53-8EA2-07F78F7CC5A8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기본형 상단 앱 바 구성하기</a:t>
            </a:r>
            <a:endParaRPr lang="en-US" altLang="ko-KR" dirty="0"/>
          </a:p>
          <a:p>
            <a:pPr lvl="1">
              <a:defRPr/>
            </a:pPr>
            <a:r>
              <a:rPr lang="ko-KR" altLang="en-US" b="1" dirty="0">
                <a:solidFill>
                  <a:srgbClr val="756567"/>
                </a:solidFill>
              </a:rPr>
              <a:t>컴포넌트 속성으로 인스턴스 만들기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altLang="ko-KR" b="1" dirty="0">
                <a:solidFill>
                  <a:srgbClr val="0989B1"/>
                </a:solidFill>
                <a:latin typeface="맑은 고딕"/>
                <a:ea typeface="맑은 고딕" panose="020B0503020000020004" pitchFamily="50" charset="-127"/>
              </a:rPr>
              <a:t>09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컴포넌트 속성 설정하기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ko-KR" altLang="en-US" dirty="0"/>
              <a:t>‘</a:t>
            </a:r>
            <a:r>
              <a:rPr kumimoji="0" lang="en-US" altLang="ko-KR" dirty="0"/>
              <a:t>Title’</a:t>
            </a:r>
            <a:r>
              <a:rPr kumimoji="0" lang="ko-KR" altLang="en-US" dirty="0"/>
              <a:t>을 선택 → </a:t>
            </a:r>
            <a:r>
              <a:rPr kumimoji="0" lang="en-US" altLang="ko-KR" dirty="0"/>
              <a:t>[Fill] </a:t>
            </a:r>
            <a:r>
              <a:rPr kumimoji="0" lang="ko-KR" altLang="en-US" dirty="0"/>
              <a:t>메뉴의 </a:t>
            </a:r>
            <a:r>
              <a:rPr kumimoji="0" lang="en-US" altLang="ko-KR" dirty="0"/>
              <a:t>[Style] </a:t>
            </a:r>
            <a:r>
              <a:rPr kumimoji="0" lang="ko-KR" altLang="en-US" dirty="0"/>
              <a:t>버튼</a:t>
            </a:r>
            <a:r>
              <a:rPr kumimoji="0" lang="en-US" altLang="ko-KR" dirty="0"/>
              <a:t>(     )</a:t>
            </a:r>
            <a:r>
              <a:rPr kumimoji="0" lang="ko-KR" altLang="en-US" dirty="0"/>
              <a:t> 클릭</a:t>
            </a:r>
            <a:endParaRPr kumimoji="0" lang="en-US" altLang="ko-KR" dirty="0"/>
          </a:p>
          <a:p>
            <a:pPr lvl="2">
              <a:defRPr/>
            </a:pPr>
            <a:r>
              <a:rPr kumimoji="0" lang="ko-KR" altLang="en-US" dirty="0"/>
              <a:t>색상을 ‘</a:t>
            </a:r>
            <a:r>
              <a:rPr kumimoji="0" lang="en-US" altLang="ko-KR" dirty="0"/>
              <a:t>Content’ </a:t>
            </a:r>
            <a:r>
              <a:rPr kumimoji="0" lang="ko-KR" altLang="en-US" dirty="0"/>
              <a:t>그룹의 ‘</a:t>
            </a:r>
            <a:r>
              <a:rPr kumimoji="0" lang="en-US" altLang="ko-KR" dirty="0"/>
              <a:t>Primary’</a:t>
            </a:r>
            <a:r>
              <a:rPr kumimoji="0" lang="ko-KR" altLang="en-US" dirty="0"/>
              <a:t>로 변경</a:t>
            </a:r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BD30FE7-DDF6-15AA-679B-BBFC38F78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상단 앱 바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0C5A877-A4F1-5B5A-CDAE-C3742FD4AB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8024" y="2708920"/>
            <a:ext cx="253696" cy="27575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E15F59B-32A3-CEED-14C7-C8A3ACD132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632" y="3501008"/>
            <a:ext cx="6371040" cy="2749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54226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A023D9-2EFE-CA06-4337-5AFDC7CC72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42EEB011-4309-18E2-0F65-B9D404AE3E5C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기본형 상단 앱 바 구성하기</a:t>
            </a:r>
            <a:endParaRPr lang="en-US" altLang="ko-KR" dirty="0"/>
          </a:p>
          <a:p>
            <a:pPr lvl="1">
              <a:defRPr/>
            </a:pPr>
            <a:r>
              <a:rPr lang="ko-KR" altLang="en-US" b="1" dirty="0">
                <a:solidFill>
                  <a:srgbClr val="756567"/>
                </a:solidFill>
              </a:rPr>
              <a:t>컴포넌트 속성으로 인스턴스 만들기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10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컴포넌트 속성 설정하기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ko-KR" altLang="en-US" dirty="0"/>
              <a:t>화면 빈 곳에 사각형 툴</a:t>
            </a:r>
            <a:r>
              <a:rPr kumimoji="0" lang="en-US" altLang="ko-KR" dirty="0"/>
              <a:t>(   )</a:t>
            </a:r>
            <a:r>
              <a:rPr kumimoji="0" lang="ko-KR" altLang="en-US" dirty="0"/>
              <a:t>로 사각형을 하나 그리고 색상은 ‘</a:t>
            </a:r>
            <a:r>
              <a:rPr kumimoji="0" lang="en-US" altLang="ko-KR" dirty="0"/>
              <a:t>#FFFFFF’</a:t>
            </a:r>
            <a:r>
              <a:rPr kumimoji="0" lang="ko-KR" altLang="en-US" dirty="0"/>
              <a:t>으로 변경 </a:t>
            </a:r>
            <a:endParaRPr kumimoji="0" lang="en-US" altLang="ko-KR" dirty="0"/>
          </a:p>
          <a:p>
            <a:pPr lvl="2">
              <a:defRPr/>
            </a:pPr>
            <a:r>
              <a:rPr kumimoji="0" lang="ko-KR" altLang="en-US" dirty="0"/>
              <a:t>사각형이 선택된 상태로 </a:t>
            </a:r>
            <a:r>
              <a:rPr kumimoji="0" lang="en-US" altLang="ko-KR" dirty="0"/>
              <a:t>[Style] </a:t>
            </a:r>
            <a:r>
              <a:rPr kumimoji="0" lang="ko-KR" altLang="en-US" dirty="0"/>
              <a:t>버튼</a:t>
            </a:r>
            <a:r>
              <a:rPr kumimoji="0" lang="en-US" altLang="ko-KR" dirty="0"/>
              <a:t>(    )</a:t>
            </a:r>
            <a:r>
              <a:rPr kumimoji="0" lang="ko-KR" altLang="en-US" dirty="0"/>
              <a:t>을 클릭 → </a:t>
            </a:r>
            <a:r>
              <a:rPr kumimoji="0" lang="en-US" altLang="ko-KR" dirty="0"/>
              <a:t>[Libraries] </a:t>
            </a:r>
            <a:r>
              <a:rPr kumimoji="0" lang="ko-KR" altLang="en-US" dirty="0"/>
              <a:t>옆의     를 클릭</a:t>
            </a:r>
            <a:endParaRPr kumimoji="0" lang="en-US" altLang="ko-KR" dirty="0"/>
          </a:p>
          <a:p>
            <a:pPr lvl="2">
              <a:defRPr/>
            </a:pPr>
            <a:r>
              <a:rPr kumimoji="0" lang="en-US" altLang="ko-KR" dirty="0"/>
              <a:t>[Name]</a:t>
            </a:r>
            <a:r>
              <a:rPr kumimoji="0" lang="ko-KR" altLang="en-US" dirty="0"/>
              <a:t>을 ‘</a:t>
            </a:r>
            <a:r>
              <a:rPr kumimoji="0" lang="en-US" altLang="ko-KR" dirty="0"/>
              <a:t>Surface’</a:t>
            </a:r>
            <a:r>
              <a:rPr kumimoji="0" lang="ko-KR" altLang="en-US" dirty="0"/>
              <a:t>로 입력 → </a:t>
            </a:r>
            <a:r>
              <a:rPr kumimoji="0" lang="en-US" altLang="ko-KR" dirty="0"/>
              <a:t>[Create style]</a:t>
            </a:r>
            <a:r>
              <a:rPr kumimoji="0" lang="ko-KR" altLang="en-US" dirty="0"/>
              <a:t>을 클릭</a:t>
            </a:r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E4DD317-5B62-1716-57FE-4EBEE8807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상단 앱 바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9084544-D044-0ABA-AFEA-17913F0614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7984" y="3140968"/>
            <a:ext cx="216024" cy="23480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09B3A13-5C68-16F9-F049-3AF9D01F08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616" y="4005064"/>
            <a:ext cx="7020905" cy="2619741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E5E1505-A733-6B71-0D9A-B94BAD750B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5856" y="2780928"/>
            <a:ext cx="192261" cy="19035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EB0B04B-0AA9-7FFA-801D-7118625612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20272" y="3140968"/>
            <a:ext cx="288032" cy="291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77997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DD9D9A-3838-7709-AD4D-F4C5289468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A0117CAD-BEB9-BC14-74DC-62461895EAFD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기본형 상단 앱 바 구성하기</a:t>
            </a:r>
            <a:endParaRPr lang="en-US" altLang="ko-KR" dirty="0"/>
          </a:p>
          <a:p>
            <a:pPr lvl="1">
              <a:defRPr/>
            </a:pPr>
            <a:r>
              <a:rPr lang="ko-KR" altLang="en-US" b="1" dirty="0">
                <a:solidFill>
                  <a:srgbClr val="756567"/>
                </a:solidFill>
              </a:rPr>
              <a:t>컴포넌트 속성으로 인스턴스 만들기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11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컴포넌트 속성 설정하기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ko-KR" altLang="en-US" dirty="0"/>
              <a:t>사각형의 색상을 ‘</a:t>
            </a:r>
            <a:r>
              <a:rPr kumimoji="0" lang="en-US" altLang="ko-KR" dirty="0"/>
              <a:t>#000000</a:t>
            </a:r>
            <a:r>
              <a:rPr kumimoji="0" lang="ko-KR" altLang="en-US" dirty="0"/>
              <a:t>으로’ 변경</a:t>
            </a:r>
            <a:r>
              <a:rPr kumimoji="0" lang="en-US" altLang="ko-KR" dirty="0"/>
              <a:t> → </a:t>
            </a:r>
            <a:r>
              <a:rPr kumimoji="0" lang="ko-KR" altLang="en-US" dirty="0"/>
              <a:t>실습 </a:t>
            </a:r>
            <a:r>
              <a:rPr kumimoji="0" lang="en-US" altLang="ko-KR" b="1" dirty="0">
                <a:solidFill>
                  <a:schemeClr val="accent6"/>
                </a:solidFill>
              </a:rPr>
              <a:t>10</a:t>
            </a:r>
            <a:r>
              <a:rPr kumimoji="0" lang="ko-KR" altLang="en-US" dirty="0"/>
              <a:t>과 같은 방법으로 ‘</a:t>
            </a:r>
            <a:r>
              <a:rPr kumimoji="0" lang="en-US" altLang="ko-KR" dirty="0"/>
              <a:t>On Surface’</a:t>
            </a:r>
            <a:r>
              <a:rPr kumimoji="0" lang="ko-KR" altLang="en-US" dirty="0"/>
              <a:t>로 등록</a:t>
            </a:r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E0E7F5A-CABE-8AD8-A853-554D370ABB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상단 앱 바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68BF9CC-2EEB-4AE8-24EB-978DA42A26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068960"/>
            <a:ext cx="7020905" cy="3200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59122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A0AE1C-E96D-BB53-C99B-93EEBE874C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1C173B5-66BA-6C54-8581-3D32358CCCE9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기본형 상단 앱 바 구성하기</a:t>
            </a:r>
            <a:endParaRPr lang="en-US" altLang="ko-KR" dirty="0"/>
          </a:p>
          <a:p>
            <a:pPr lvl="1">
              <a:defRPr/>
            </a:pPr>
            <a:r>
              <a:rPr lang="ko-KR" altLang="en-US" b="1" dirty="0">
                <a:solidFill>
                  <a:srgbClr val="756567"/>
                </a:solidFill>
              </a:rPr>
              <a:t>컴포넌트 속성으로 인스턴스 만들기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12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컴포넌트 속성 설정하기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en-US" altLang="ko-KR" dirty="0"/>
              <a:t>[Foundation] </a:t>
            </a:r>
            <a:r>
              <a:rPr kumimoji="0" lang="ko-KR" altLang="en-US" dirty="0"/>
              <a:t>페이지에서 ‘</a:t>
            </a:r>
            <a:r>
              <a:rPr kumimoji="0" lang="en-US" altLang="ko-KR" dirty="0"/>
              <a:t>Icon’ </a:t>
            </a:r>
            <a:r>
              <a:rPr kumimoji="0" lang="ko-KR" altLang="en-US" dirty="0"/>
              <a:t>프레임을 선택 → 화면의 모든 아이콘을 드래그</a:t>
            </a:r>
            <a:endParaRPr kumimoji="0" lang="en-US" altLang="ko-KR" dirty="0"/>
          </a:p>
          <a:p>
            <a:pPr lvl="2">
              <a:defRPr/>
            </a:pPr>
            <a:r>
              <a:rPr kumimoji="0" lang="en-US" altLang="ko-KR" dirty="0"/>
              <a:t>[Selection colors]</a:t>
            </a:r>
            <a:r>
              <a:rPr kumimoji="0" lang="ko-KR" altLang="en-US" dirty="0"/>
              <a:t>의 </a:t>
            </a:r>
            <a:r>
              <a:rPr kumimoji="0" lang="en-US" altLang="ko-KR" dirty="0"/>
              <a:t>[Style] </a:t>
            </a:r>
            <a:r>
              <a:rPr kumimoji="0" lang="ko-KR" altLang="en-US" dirty="0"/>
              <a:t>버튼</a:t>
            </a:r>
            <a:r>
              <a:rPr kumimoji="0" lang="en-US" altLang="ko-KR" dirty="0"/>
              <a:t>(    )</a:t>
            </a:r>
            <a:r>
              <a:rPr kumimoji="0" lang="ko-KR" altLang="en-US" dirty="0"/>
              <a:t>을 클릭 → 아이콘의 색상을 ‘</a:t>
            </a:r>
            <a:r>
              <a:rPr kumimoji="0" lang="en-US" altLang="ko-KR" dirty="0"/>
              <a:t>On Surface’</a:t>
            </a:r>
            <a:r>
              <a:rPr kumimoji="0" lang="ko-KR" altLang="en-US" dirty="0"/>
              <a:t>로 변경</a:t>
            </a:r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7BDFB46-112F-7599-48A1-3C112F767C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상단 앱 바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BD33121-3C8D-FB01-3B1A-ECE18DDFE5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5936" y="3140968"/>
            <a:ext cx="253696" cy="27575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DCFE084-430B-243A-EFEF-1629578595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632" y="3501008"/>
            <a:ext cx="6048672" cy="3127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37130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E51B23-E4BE-28C6-7EFF-DD519BCC7B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AEB3ED9C-5CE3-AAF5-1145-73499F595B6B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기본형 상단 앱 바 구성하기</a:t>
            </a:r>
            <a:endParaRPr lang="en-US" altLang="ko-KR" dirty="0"/>
          </a:p>
          <a:p>
            <a:pPr lvl="1">
              <a:defRPr/>
            </a:pPr>
            <a:r>
              <a:rPr lang="ko-KR" altLang="en-US" b="1" dirty="0">
                <a:solidFill>
                  <a:srgbClr val="756567"/>
                </a:solidFill>
              </a:rPr>
              <a:t>컴포넌트 속성으로 인스턴스 만들기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13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컴포넌트 속성 설정하기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ko-KR" altLang="en-US" dirty="0"/>
              <a:t>‘</a:t>
            </a:r>
            <a:r>
              <a:rPr kumimoji="0" lang="en-US" altLang="ko-KR" dirty="0" err="1"/>
              <a:t>Appbar</a:t>
            </a:r>
            <a:r>
              <a:rPr kumimoji="0" lang="en-US" altLang="ko-KR" dirty="0"/>
              <a:t>’ </a:t>
            </a:r>
            <a:r>
              <a:rPr lang="ko-KR" altLang="en-US" dirty="0"/>
              <a:t>의</a:t>
            </a:r>
            <a:r>
              <a:rPr kumimoji="0" lang="ko-KR" altLang="en-US" dirty="0"/>
              <a:t> 컨테이너를 선택 → </a:t>
            </a:r>
            <a:r>
              <a:rPr kumimoji="0" lang="en-US" altLang="ko-KR" dirty="0"/>
              <a:t>[Selection colors]</a:t>
            </a:r>
            <a:r>
              <a:rPr kumimoji="0" lang="ko-KR" altLang="en-US" dirty="0"/>
              <a:t>를 ‘</a:t>
            </a:r>
            <a:r>
              <a:rPr kumimoji="0" lang="en-US" altLang="ko-KR" dirty="0"/>
              <a:t>Surface’</a:t>
            </a:r>
            <a:r>
              <a:rPr kumimoji="0" lang="ko-KR" altLang="en-US" dirty="0"/>
              <a:t>로 변경</a:t>
            </a:r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7A07569-1363-0CA3-7E2A-D2632F7AD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상단 앱 바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5DA7121-01B6-6751-6CD3-AF495B3CC2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3068960"/>
            <a:ext cx="7056784" cy="283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51775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5DA0FA-FA6C-0FDE-AC7C-42682D2E6F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B31DB822-00C2-303E-4391-2D749B9FD0CC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기본형 상단 앱 바 구성하기</a:t>
            </a:r>
            <a:endParaRPr lang="en-US" altLang="ko-KR" dirty="0"/>
          </a:p>
          <a:p>
            <a:pPr lvl="1">
              <a:defRPr/>
            </a:pPr>
            <a:r>
              <a:rPr lang="ko-KR" altLang="en-US" b="1" dirty="0">
                <a:solidFill>
                  <a:srgbClr val="756567"/>
                </a:solidFill>
              </a:rPr>
              <a:t>컴포넌트 속성으로 인스턴스 만들기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14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컴포넌트와 인스턴스 속성 확인하기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ko-KR" altLang="en-US" dirty="0"/>
              <a:t>컴포넌트의 컨테이너 색상이 변하면 인스턴스의 색상도 자동으로 변함</a:t>
            </a:r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FB59821-B800-17A3-6B2A-07CC236D9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상단 앱 바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B465216-2894-249A-82E2-8F85FEB9BF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212976"/>
            <a:ext cx="7140161" cy="237626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57C978F-B636-BC94-C1BC-E9C80407E25E}"/>
              </a:ext>
            </a:extLst>
          </p:cNvPr>
          <p:cNvSpPr txBox="1"/>
          <p:nvPr/>
        </p:nvSpPr>
        <p:spPr>
          <a:xfrm>
            <a:off x="1187624" y="5201816"/>
            <a:ext cx="7488832" cy="1656184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rgbClr val="EF856D"/>
                </a:solidFill>
              </a:rPr>
              <a:t>TIP </a:t>
            </a:r>
            <a:r>
              <a:rPr lang="ko-KR" altLang="en-US" sz="1400" dirty="0">
                <a:latin typeface="+mn-ea"/>
                <a:ea typeface="+mn-ea"/>
              </a:rPr>
              <a:t>컴포넌트를 변경하면 인스턴스도 같이 변하지만 </a:t>
            </a:r>
            <a:endParaRPr lang="en-US" altLang="ko-KR" sz="1400" dirty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+mn-ea"/>
                <a:ea typeface="+mn-ea"/>
              </a:rPr>
              <a:t>인스턴스를 변경하면 컴포넌트에는 영향을 미치지 않는다</a:t>
            </a:r>
            <a:r>
              <a:rPr lang="en-US" altLang="ko-KR" sz="1400" dirty="0">
                <a:latin typeface="+mn-ea"/>
                <a:ea typeface="+mn-ea"/>
              </a:rPr>
              <a:t>.</a:t>
            </a:r>
            <a:endParaRPr lang="ko-KR" altLang="en-US" sz="36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5737976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4A09A0-5B64-2ED9-1F6C-84B767C7C4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47F1C714-2C13-DEC2-B314-0469FCD3B91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기본형 상단 앱 바 구성하기</a:t>
            </a:r>
            <a:endParaRPr lang="en-US" altLang="ko-KR" dirty="0"/>
          </a:p>
          <a:p>
            <a:pPr lvl="1">
              <a:defRPr/>
            </a:pPr>
            <a:r>
              <a:rPr lang="ko-KR" altLang="en-US" b="1" dirty="0">
                <a:solidFill>
                  <a:srgbClr val="756567"/>
                </a:solidFill>
              </a:rPr>
              <a:t>컴포넌트 속성으로 인스턴스 만들기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15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프레임 색상 변경하기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ko-KR" altLang="en-US" dirty="0"/>
              <a:t>‘</a:t>
            </a:r>
            <a:r>
              <a:rPr kumimoji="0" lang="en-US" altLang="ko-KR" dirty="0"/>
              <a:t>Top </a:t>
            </a:r>
            <a:r>
              <a:rPr kumimoji="0" lang="en-US" altLang="ko-KR" dirty="0" err="1"/>
              <a:t>Appbar</a:t>
            </a:r>
            <a:r>
              <a:rPr kumimoji="0" lang="en-US" altLang="ko-KR" dirty="0"/>
              <a:t>’ </a:t>
            </a:r>
            <a:r>
              <a:rPr kumimoji="0" lang="ko-KR" altLang="en-US" dirty="0"/>
              <a:t>프레임을 선택하고 프레임 색상을 짙은 회색으로 변경</a:t>
            </a:r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ED4ED86-704A-49C8-2B23-B216C0C90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상단 앱 바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364D316-71F2-A31D-06D7-6386BA2AF0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3140968"/>
            <a:ext cx="4824536" cy="3407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28872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095546-53AB-1D23-D800-5F9D948CC3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ED805030-0D29-7A26-DDF7-1816631CEC2D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기본형 상단 앱 바 구성하기</a:t>
            </a:r>
            <a:endParaRPr lang="en-US" altLang="ko-KR" dirty="0"/>
          </a:p>
          <a:p>
            <a:pPr lvl="1">
              <a:defRPr/>
            </a:pPr>
            <a:r>
              <a:rPr lang="ko-KR" altLang="en-US" b="1" dirty="0">
                <a:solidFill>
                  <a:srgbClr val="756567"/>
                </a:solidFill>
              </a:rPr>
              <a:t>상단 앱 바와 토큰의 활용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altLang="ko-KR" b="1" dirty="0">
                <a:solidFill>
                  <a:srgbClr val="0989B1"/>
                </a:solidFill>
                <a:latin typeface="맑은 고딕"/>
                <a:ea typeface="맑은 고딕" panose="020B0503020000020004" pitchFamily="50" charset="-127"/>
              </a:rPr>
              <a:t>01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로컬 스타일 색상을 토큰으로 불러오기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ko-KR" altLang="en-US" dirty="0"/>
              <a:t>토큰의</a:t>
            </a:r>
            <a:r>
              <a:rPr kumimoji="0" lang="en-US" altLang="ko-KR" dirty="0"/>
              <a:t> [Light] </a:t>
            </a:r>
            <a:r>
              <a:rPr kumimoji="0" lang="ko-KR" altLang="en-US" dirty="0"/>
              <a:t>모드를 선택</a:t>
            </a:r>
            <a:endParaRPr kumimoji="0" lang="en-US" altLang="ko-KR" dirty="0"/>
          </a:p>
          <a:p>
            <a:pPr lvl="2">
              <a:defRPr/>
            </a:pPr>
            <a:r>
              <a:rPr kumimoji="0" lang="ko-KR" altLang="en-US" dirty="0"/>
              <a:t>토큰 하단의 </a:t>
            </a:r>
            <a:r>
              <a:rPr kumimoji="0" lang="en-US" altLang="ko-KR" dirty="0"/>
              <a:t>[Styles &amp; Variables]</a:t>
            </a:r>
            <a:r>
              <a:rPr lang="ko-KR" altLang="en-US" dirty="0"/>
              <a:t> ▶ </a:t>
            </a:r>
            <a:r>
              <a:rPr kumimoji="0" lang="en-US" altLang="ko-KR" dirty="0"/>
              <a:t>[Import Styles]</a:t>
            </a:r>
            <a:r>
              <a:rPr lang="ko-KR" altLang="en-US" dirty="0"/>
              <a:t> ▶ </a:t>
            </a:r>
            <a:r>
              <a:rPr kumimoji="0" lang="ko-KR" altLang="en-US" dirty="0"/>
              <a:t>‘</a:t>
            </a:r>
            <a:r>
              <a:rPr kumimoji="0" lang="en-US" altLang="ko-KR" dirty="0"/>
              <a:t>Color’ </a:t>
            </a:r>
            <a:r>
              <a:rPr lang="ko-KR" altLang="en-US" dirty="0"/>
              <a:t>▶ </a:t>
            </a:r>
            <a:r>
              <a:rPr kumimoji="0" lang="en-US" altLang="ko-KR" dirty="0"/>
              <a:t>[Import]</a:t>
            </a:r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B8334E1-2E35-AA77-E35D-B530BCD5F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상단 앱 바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63D849D-EEF2-C95B-FEE3-9CAEF44AFA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3501008"/>
            <a:ext cx="5811906" cy="3113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0237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7D4772-552E-410A-7F73-C546767761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65100587-791C-BB84-4376-AADFBF0198BD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프로젝트 </a:t>
            </a:r>
            <a:r>
              <a:rPr lang="en-US" altLang="ko-KR" dirty="0"/>
              <a:t>: </a:t>
            </a:r>
            <a:r>
              <a:rPr lang="ko-KR" altLang="en-US" dirty="0"/>
              <a:t>테이블링 앱 서비스 키 스크린 구성</a:t>
            </a:r>
          </a:p>
          <a:p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6981363-7E99-3F02-518C-812AA2425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컴포넌트와 디자인 시스템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A0031344-32C9-8CEB-4628-B9C8E87C285D}"/>
              </a:ext>
            </a:extLst>
          </p:cNvPr>
          <p:cNvGrpSpPr/>
          <p:nvPr/>
        </p:nvGrpSpPr>
        <p:grpSpPr>
          <a:xfrm>
            <a:off x="971600" y="1844824"/>
            <a:ext cx="7399346" cy="3960440"/>
            <a:chOff x="971600" y="1844824"/>
            <a:chExt cx="7416824" cy="4248472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12B26FDC-5A29-02B1-3E28-A5B0F08B1C55}"/>
                </a:ext>
              </a:extLst>
            </p:cNvPr>
            <p:cNvSpPr/>
            <p:nvPr/>
          </p:nvSpPr>
          <p:spPr>
            <a:xfrm>
              <a:off x="971600" y="1844824"/>
              <a:ext cx="7416824" cy="4248472"/>
            </a:xfrm>
            <a:prstGeom prst="rect">
              <a:avLst/>
            </a:prstGeom>
            <a:solidFill>
              <a:srgbClr val="F4ECD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889446AB-92FD-68DB-28D8-BD5015B8A3CB}"/>
                </a:ext>
              </a:extLst>
            </p:cNvPr>
            <p:cNvSpPr/>
            <p:nvPr/>
          </p:nvSpPr>
          <p:spPr>
            <a:xfrm>
              <a:off x="971600" y="1844824"/>
              <a:ext cx="1800200" cy="432048"/>
            </a:xfrm>
            <a:prstGeom prst="rect">
              <a:avLst/>
            </a:prstGeom>
            <a:solidFill>
              <a:srgbClr val="587EA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예제 미리보기</a:t>
              </a:r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24B8C604-ECA0-AFAF-4BD0-8755B144B473}"/>
              </a:ext>
            </a:extLst>
          </p:cNvPr>
          <p:cNvSpPr/>
          <p:nvPr/>
        </p:nvSpPr>
        <p:spPr>
          <a:xfrm>
            <a:off x="2754322" y="5752029"/>
            <a:ext cx="5616624" cy="432048"/>
          </a:xfrm>
          <a:prstGeom prst="rect">
            <a:avLst/>
          </a:prstGeom>
          <a:solidFill>
            <a:srgbClr val="D7CBC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ko-KR" sz="1800" i="0" u="none" strike="noStrike" baseline="0" dirty="0">
                <a:solidFill>
                  <a:srgbClr val="221E1F"/>
                </a:solidFill>
                <a:latin typeface="+mj-lt"/>
              </a:rPr>
              <a:t>https://bit.ly/3NWruoX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99B09A7-2952-E85E-DB4D-0783C15C48E5}"/>
              </a:ext>
            </a:extLst>
          </p:cNvPr>
          <p:cNvSpPr/>
          <p:nvPr/>
        </p:nvSpPr>
        <p:spPr>
          <a:xfrm>
            <a:off x="971600" y="5752476"/>
            <a:ext cx="1800200" cy="432048"/>
          </a:xfrm>
          <a:prstGeom prst="rect">
            <a:avLst/>
          </a:prstGeom>
          <a:solidFill>
            <a:srgbClr val="587EA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실습 파일 링크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AE170E4-E5C8-39F0-AEB8-A074EBD1084C}"/>
              </a:ext>
            </a:extLst>
          </p:cNvPr>
          <p:cNvSpPr/>
          <p:nvPr/>
        </p:nvSpPr>
        <p:spPr>
          <a:xfrm>
            <a:off x="2754322" y="6184077"/>
            <a:ext cx="5616624" cy="432048"/>
          </a:xfrm>
          <a:prstGeom prst="rect">
            <a:avLst/>
          </a:prstGeom>
          <a:solidFill>
            <a:srgbClr val="D7CBC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ko-KR" sz="1800" b="0" i="0" u="none" strike="noStrike" baseline="0" dirty="0">
                <a:solidFill>
                  <a:srgbClr val="221E1F"/>
                </a:solidFill>
                <a:latin typeface="+mj-lt"/>
              </a:rPr>
              <a:t>https://bit.ly/3ROZPYj </a:t>
            </a:r>
            <a:endParaRPr lang="ko-KR" altLang="en-US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8EC9C32-2C91-2E3A-5E84-C9B027FA06B3}"/>
              </a:ext>
            </a:extLst>
          </p:cNvPr>
          <p:cNvSpPr/>
          <p:nvPr/>
        </p:nvSpPr>
        <p:spPr>
          <a:xfrm>
            <a:off x="971600" y="6184524"/>
            <a:ext cx="1800200" cy="432048"/>
          </a:xfrm>
          <a:prstGeom prst="rect">
            <a:avLst/>
          </a:prstGeom>
          <a:solidFill>
            <a:srgbClr val="587EA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완성 파일 링크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C309785C-D4D0-CC14-F5A6-1D67C6B556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5816" y="1988840"/>
            <a:ext cx="4078956" cy="3718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03256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897F3E-15D7-82BE-ECBA-6BD8D258FC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CC8C4B46-901F-2553-C220-6AF02053E6C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기본형 상단 앱 바 구성하기</a:t>
            </a:r>
            <a:endParaRPr lang="en-US" altLang="ko-KR" dirty="0"/>
          </a:p>
          <a:p>
            <a:pPr lvl="1">
              <a:defRPr/>
            </a:pPr>
            <a:r>
              <a:rPr lang="ko-KR" altLang="en-US" b="1" dirty="0">
                <a:solidFill>
                  <a:srgbClr val="756567"/>
                </a:solidFill>
              </a:rPr>
              <a:t>상단 앱 바와 토큰의 활용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altLang="ko-KR" b="1" dirty="0">
                <a:solidFill>
                  <a:srgbClr val="0989B1"/>
                </a:solidFill>
                <a:latin typeface="맑은 고딕"/>
                <a:ea typeface="맑은 고딕" panose="020B0503020000020004" pitchFamily="50" charset="-127"/>
              </a:rPr>
              <a:t>02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토큰 색상 확인하기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ko-KR" altLang="en-US" dirty="0"/>
              <a:t>‘</a:t>
            </a:r>
            <a:r>
              <a:rPr kumimoji="0" lang="en-US" altLang="ko-KR" dirty="0"/>
              <a:t>On Surface’</a:t>
            </a:r>
            <a:r>
              <a:rPr kumimoji="0" lang="ko-KR" altLang="en-US" dirty="0"/>
              <a:t>와 ‘</a:t>
            </a:r>
            <a:r>
              <a:rPr kumimoji="0" lang="en-US" altLang="ko-KR" dirty="0"/>
              <a:t>Surface’ </a:t>
            </a:r>
            <a:r>
              <a:rPr kumimoji="0" lang="ko-KR" altLang="en-US" dirty="0"/>
              <a:t>옆의     를 클릭 → 하단의 </a:t>
            </a:r>
            <a:r>
              <a:rPr kumimoji="0" lang="en-US" altLang="ko-KR" dirty="0"/>
              <a:t>[Cancel] </a:t>
            </a:r>
            <a:r>
              <a:rPr kumimoji="0" lang="ko-KR" altLang="en-US" dirty="0"/>
              <a:t>버튼을 클릭</a:t>
            </a:r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117BA84-8335-1F2F-ED9F-BFC080308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상단 앱 바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F9C8897-305C-D693-38A0-F5ED9F6FD4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140968"/>
            <a:ext cx="4798295" cy="352093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F4F1920-81CD-64E4-CE9E-CF12C1D725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9912" y="2708920"/>
            <a:ext cx="288032" cy="291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37052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85A9FE-C237-E696-4EBC-91BF7DBCEC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EE32A3E1-8CC5-7496-E076-B7D6A9C4665B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기본형 상단 앱 바 구성하기</a:t>
            </a:r>
            <a:endParaRPr lang="en-US" altLang="ko-KR" dirty="0"/>
          </a:p>
          <a:p>
            <a:pPr lvl="1">
              <a:defRPr/>
            </a:pPr>
            <a:r>
              <a:rPr lang="ko-KR" altLang="en-US" b="1" dirty="0">
                <a:solidFill>
                  <a:srgbClr val="756567"/>
                </a:solidFill>
              </a:rPr>
              <a:t>상단 앱 바와 토큰의 활용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altLang="ko-KR" b="1" dirty="0">
                <a:solidFill>
                  <a:srgbClr val="0989B1"/>
                </a:solidFill>
                <a:latin typeface="맑은 고딕"/>
                <a:ea typeface="맑은 고딕" panose="020B0503020000020004" pitchFamily="50" charset="-127"/>
              </a:rPr>
              <a:t>03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6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다크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모드 색상 설정하기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en-US" altLang="ko-KR" dirty="0"/>
              <a:t>[Dark] </a:t>
            </a:r>
            <a:r>
              <a:rPr kumimoji="0" lang="ko-KR" altLang="en-US" dirty="0"/>
              <a:t>모드를 선택한 후 </a:t>
            </a:r>
            <a:r>
              <a:rPr kumimoji="0" lang="en-US" altLang="ko-KR" dirty="0"/>
              <a:t>[Color] </a:t>
            </a:r>
            <a:r>
              <a:rPr kumimoji="0" lang="ko-KR" altLang="en-US" dirty="0"/>
              <a:t>항목 옆의     를 클릭</a:t>
            </a:r>
            <a:endParaRPr kumimoji="0" lang="en-US" altLang="ko-KR" dirty="0"/>
          </a:p>
          <a:p>
            <a:pPr lvl="2">
              <a:defRPr/>
            </a:pPr>
            <a:r>
              <a:rPr kumimoji="0" lang="ko-KR" altLang="en-US" dirty="0"/>
              <a:t>‘</a:t>
            </a:r>
            <a:r>
              <a:rPr kumimoji="0" lang="en-US" altLang="ko-KR" dirty="0"/>
              <a:t>On Surface’</a:t>
            </a:r>
            <a:r>
              <a:rPr kumimoji="0" lang="ko-KR" altLang="en-US" dirty="0"/>
              <a:t>의 색상은 </a:t>
            </a:r>
            <a:r>
              <a:rPr kumimoji="0" lang="en-US" altLang="ko-KR" dirty="0"/>
              <a:t>{White}</a:t>
            </a:r>
            <a:r>
              <a:rPr kumimoji="0" lang="ko-KR" altLang="en-US" dirty="0"/>
              <a:t>로 지정하고 ‘</a:t>
            </a:r>
            <a:r>
              <a:rPr kumimoji="0" lang="en-US" altLang="ko-KR" dirty="0"/>
              <a:t>Surface’</a:t>
            </a:r>
            <a:r>
              <a:rPr kumimoji="0" lang="ko-KR" altLang="en-US" dirty="0"/>
              <a:t>의 색상은 </a:t>
            </a:r>
            <a:r>
              <a:rPr kumimoji="0" lang="en-US" altLang="ko-KR" dirty="0"/>
              <a:t>{Black}</a:t>
            </a:r>
            <a:r>
              <a:rPr kumimoji="0" lang="ko-KR" altLang="en-US" dirty="0"/>
              <a:t>으로 지정</a:t>
            </a:r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8178231-582B-2F2F-AD84-C5E1C7D1E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상단 앱 바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CCECE5C-EEF5-B40D-9C5F-E5486FC29B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789040"/>
            <a:ext cx="6696744" cy="257764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4129533-8489-002B-854B-058FB226F5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0032" y="2708920"/>
            <a:ext cx="288032" cy="291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60831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DCCF6B-F0D0-0D1B-A3ED-5FF42717E4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458F59CA-8BEF-4342-1AFE-46E91871DBC4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기본형 상단 앱 바 구성하기</a:t>
            </a:r>
            <a:endParaRPr lang="en-US" altLang="ko-KR" dirty="0"/>
          </a:p>
          <a:p>
            <a:pPr lvl="1">
              <a:defRPr/>
            </a:pPr>
            <a:r>
              <a:rPr lang="ko-KR" altLang="en-US" b="1" dirty="0">
                <a:solidFill>
                  <a:srgbClr val="756567"/>
                </a:solidFill>
              </a:rPr>
              <a:t>상단 앱 바와 토큰의 활용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altLang="ko-KR" b="1" dirty="0">
                <a:solidFill>
                  <a:srgbClr val="0989B1"/>
                </a:solidFill>
                <a:latin typeface="맑은 고딕"/>
                <a:ea typeface="맑은 고딕" panose="020B0503020000020004" pitchFamily="50" charset="-127"/>
              </a:rPr>
              <a:t>04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6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다크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모드 색상 설정하기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8694FEB-B8B9-D1ED-2C02-776AE42CF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상단 앱 바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44EFC06-185B-0A76-984C-4E0DB14341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5" y="2780928"/>
            <a:ext cx="5065575" cy="3024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508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B03FB0-4410-7859-D8A2-2BB7C617CC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1A057F4F-4B60-2CF8-8B02-F07B96CFADFE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기본형 상단 앱 바 구성하기</a:t>
            </a:r>
            <a:endParaRPr lang="en-US" altLang="ko-KR" dirty="0"/>
          </a:p>
          <a:p>
            <a:pPr lvl="1">
              <a:defRPr/>
            </a:pPr>
            <a:r>
              <a:rPr lang="ko-KR" altLang="en-US" b="1" dirty="0">
                <a:solidFill>
                  <a:srgbClr val="756567"/>
                </a:solidFill>
              </a:rPr>
              <a:t>상단 앱 바와 토큰의 활용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altLang="ko-KR" b="1" dirty="0">
                <a:solidFill>
                  <a:srgbClr val="0989B1"/>
                </a:solidFill>
                <a:latin typeface="맑은 고딕"/>
                <a:ea typeface="맑은 고딕" panose="020B0503020000020004" pitchFamily="50" charset="-127"/>
              </a:rPr>
              <a:t>05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6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다크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모드로 전환하기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spcAft>
                <a:spcPts val="400"/>
              </a:spcAft>
              <a:defRPr/>
            </a:pP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토큰에서 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[Dark]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모드를 설정 → 상단 앱 바의 색상이 자동으로 변경됨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spcAft>
                <a:spcPts val="400"/>
              </a:spcAft>
              <a:defRPr/>
            </a:pP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[Dark]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모드를 해제하면 다시 원래의 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[Light]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모드로 </a:t>
            </a:r>
            <a:r>
              <a:rPr kumimoji="0" lang="ko-KR" altLang="en-US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돌아감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8B72A2E-13D4-4C44-B335-F5B64D100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상단 앱 바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547AA0F-1241-0F33-ABB2-FB50D0A3DF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3573016"/>
            <a:ext cx="6624736" cy="2805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15580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E313E9-83D1-6F0C-F929-B163D2A128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794A028B-E762-12A2-FA24-6EE5C58E9884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와이드형 상단 앱 바 구성하기</a:t>
            </a:r>
            <a:endParaRPr lang="en-US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0F78755-540D-AE8D-60F0-646DDE141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상단 앱 바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26920D6-E018-6C75-6D3F-F17952CFD6C6}"/>
              </a:ext>
            </a:extLst>
          </p:cNvPr>
          <p:cNvSpPr/>
          <p:nvPr/>
        </p:nvSpPr>
        <p:spPr>
          <a:xfrm>
            <a:off x="971600" y="1844824"/>
            <a:ext cx="7399346" cy="4752528"/>
          </a:xfrm>
          <a:prstGeom prst="rect">
            <a:avLst/>
          </a:prstGeom>
          <a:solidFill>
            <a:srgbClr val="F4ECD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33F360B-02CB-2DBB-EFA2-103E7ED526C0}"/>
              </a:ext>
            </a:extLst>
          </p:cNvPr>
          <p:cNvSpPr/>
          <p:nvPr/>
        </p:nvSpPr>
        <p:spPr>
          <a:xfrm>
            <a:off x="971600" y="1844824"/>
            <a:ext cx="1795958" cy="483308"/>
          </a:xfrm>
          <a:prstGeom prst="rect">
            <a:avLst/>
          </a:prstGeom>
          <a:solidFill>
            <a:srgbClr val="587EA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예제 미리보기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D838F3E-4045-09B6-C651-B716C4E862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3808" y="1988840"/>
            <a:ext cx="4608512" cy="4562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52180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71BF9A-DE3B-C7D8-16A2-7D5BD621D5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C759376A-CF0A-9A4D-9B04-2AA1FD5A4A16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와이드형 상단 앱 바 구성하기</a:t>
            </a:r>
            <a:endParaRPr lang="en-US" altLang="ko-KR" dirty="0"/>
          </a:p>
          <a:p>
            <a:pPr lvl="1">
              <a:defRPr/>
            </a:pPr>
            <a:r>
              <a:rPr lang="ko-KR" altLang="en-US" b="1" dirty="0">
                <a:solidFill>
                  <a:srgbClr val="756567"/>
                </a:solidFill>
              </a:rPr>
              <a:t>와이드형 상단 앱 바 컴포넌트 만들기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altLang="ko-KR" b="1" dirty="0">
                <a:solidFill>
                  <a:srgbClr val="0989B1"/>
                </a:solidFill>
                <a:latin typeface="맑은 고딕"/>
                <a:ea typeface="맑은 고딕" panose="020B0503020000020004" pitchFamily="50" charset="-127"/>
              </a:rPr>
              <a:t>01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컴포넌트 만들기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spcAft>
                <a:spcPts val="400"/>
              </a:spcAft>
              <a:defRPr/>
            </a:pP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주소 옆에 아이콘이 있는 그룹을 선택 → 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[Alt]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를 누른 채 </a:t>
            </a:r>
            <a:r>
              <a:rPr kumimoji="0" lang="ko-KR" altLang="en-US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드래그하여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복제</a:t>
            </a:r>
            <a:endParaRPr lang="en-US" altLang="ko-KR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lvl="2">
              <a:spcAft>
                <a:spcPts val="400"/>
              </a:spcAft>
              <a:defRPr/>
            </a:pP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[Ctrl]+[Shift]+[G]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를 눌러 그룹을 해제</a:t>
            </a:r>
            <a:endParaRPr lang="en-US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CE681E6-32B2-CBCF-ECC9-B55EAE3F1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상단 앱 바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283B616-A0AB-7D4F-16B6-57968D5866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3573016"/>
            <a:ext cx="7272808" cy="1730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19839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2FD421-8AB0-B06E-013B-EB3B147F45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BAC09E80-00C8-4B99-3926-4FBA7481C3C1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와이드형 상단 앱 바 구성하기</a:t>
            </a:r>
            <a:endParaRPr lang="en-US" altLang="ko-KR" dirty="0"/>
          </a:p>
          <a:p>
            <a:pPr lvl="1">
              <a:defRPr/>
            </a:pPr>
            <a:r>
              <a:rPr lang="ko-KR" altLang="en-US" b="1" dirty="0">
                <a:solidFill>
                  <a:srgbClr val="756567"/>
                </a:solidFill>
              </a:rPr>
              <a:t>와이드형 상단 앱 바 컴포넌트 만들기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altLang="ko-KR" b="1" dirty="0">
                <a:solidFill>
                  <a:srgbClr val="0989B1"/>
                </a:solidFill>
                <a:latin typeface="맑은 고딕"/>
                <a:ea typeface="맑은 고딕" panose="020B0503020000020004" pitchFamily="50" charset="-127"/>
              </a:rPr>
              <a:t>02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6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오토레이아웃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적용하기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spcAft>
                <a:spcPts val="400"/>
              </a:spcAft>
              <a:defRPr/>
            </a:pP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주소와 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(▼)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아이콘을 함께 선택 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[Shift]+[A]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를 눌러 </a:t>
            </a:r>
            <a:r>
              <a:rPr kumimoji="0" lang="ko-KR" altLang="en-US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오토레이아웃을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적용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[Constraints]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메뉴 옵션은 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Left’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와 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Top’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으로 고정</a:t>
            </a:r>
            <a:endParaRPr lang="en-US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43AABB5-9E0A-5DEE-E8A2-C04CC1F5D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상단 앱 바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968D801-9B52-4362-F3B8-3273A3B2F7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3645024"/>
            <a:ext cx="5538126" cy="2520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33088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3EDB0B-A522-0A9E-A2A2-5DFB26F820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89A2A660-5699-AC6A-F1A3-F1069D74698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와이드형 상단 앱 바 구성하기</a:t>
            </a:r>
            <a:endParaRPr lang="en-US" altLang="ko-KR" dirty="0"/>
          </a:p>
          <a:p>
            <a:pPr lvl="1">
              <a:defRPr/>
            </a:pPr>
            <a:r>
              <a:rPr lang="ko-KR" altLang="en-US" b="1" dirty="0">
                <a:solidFill>
                  <a:srgbClr val="756567"/>
                </a:solidFill>
              </a:rPr>
              <a:t>와이드형 상단 앱 바 컴포넌트 만들기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altLang="ko-KR" b="1" dirty="0">
                <a:solidFill>
                  <a:srgbClr val="0989B1"/>
                </a:solidFill>
                <a:latin typeface="맑은 고딕"/>
                <a:ea typeface="맑은 고딕" panose="020B0503020000020004" pitchFamily="50" charset="-127"/>
              </a:rPr>
              <a:t>03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6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오토레이아웃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적용하기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spcAft>
                <a:spcPts val="400"/>
              </a:spcAft>
              <a:defRPr/>
            </a:pP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‘Arrow back’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아이콘과 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Frame 4’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를 함께 선택 → 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[Shift]+[A]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→ 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Frame 5’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생성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spcAft>
                <a:spcPts val="400"/>
              </a:spcAft>
              <a:defRPr/>
            </a:pP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Frame 5’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와 바깥쪽의 컨테이너를 모두 선택 → </a:t>
            </a:r>
            <a:r>
              <a:rPr kumimoji="0" lang="ko-KR" altLang="en-US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오토레이아웃으로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Frame 6’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을 만듦</a:t>
            </a:r>
            <a:endParaRPr lang="en-US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2D7546A-98FC-0DB8-2E69-5742F6203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상단 앱 바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C18518B-6842-FEA6-CD8A-ABFA0D1836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3645024"/>
            <a:ext cx="6087325" cy="1752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69847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A368BC-E503-B125-94C1-8A6E1D6191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0E57C0D4-75E8-3B3C-CB57-B6685AEA2671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와이드형 상단 앱 바 구성하기</a:t>
            </a:r>
            <a:endParaRPr lang="en-US" altLang="ko-KR" dirty="0"/>
          </a:p>
          <a:p>
            <a:pPr lvl="1">
              <a:defRPr/>
            </a:pPr>
            <a:r>
              <a:rPr lang="ko-KR" altLang="en-US" b="1" dirty="0">
                <a:solidFill>
                  <a:srgbClr val="756567"/>
                </a:solidFill>
              </a:rPr>
              <a:t>와이드형 상단 앱 바 컴포넌트 만들기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altLang="ko-KR" b="1" dirty="0">
                <a:solidFill>
                  <a:srgbClr val="0989B1"/>
                </a:solidFill>
                <a:latin typeface="맑은 고딕"/>
                <a:ea typeface="맑은 고딕" panose="020B0503020000020004" pitchFamily="50" charset="-127"/>
              </a:rPr>
              <a:t>04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컴포넌트 만들기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spcAft>
                <a:spcPts val="400"/>
              </a:spcAft>
              <a:defRPr/>
            </a:pP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Frame 6’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을 선택 → 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[Ctrl]+[Alt]+[K]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를 눌러 컴포넌트로 만듦 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spcAft>
                <a:spcPts val="400"/>
              </a:spcAft>
              <a:defRPr/>
            </a:pP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컴포넌트의 이름은 ‘</a:t>
            </a:r>
            <a:r>
              <a:rPr kumimoji="0" lang="en-US" altLang="ko-KR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Appbar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/wide’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로 변경</a:t>
            </a:r>
            <a:endParaRPr lang="en-US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46EFEFE-8CED-2E24-57D1-2BB3915284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상단 앱 바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48A994C-AC9C-5FDC-4A5A-F00D171621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3645024"/>
            <a:ext cx="6193482" cy="2016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14271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9163DD-DAFB-2869-52CA-AFC8090783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3CD2D569-B496-B950-E064-4C4DCD0B867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와이드형 상단 앱 바 구성하기</a:t>
            </a:r>
            <a:endParaRPr lang="en-US" altLang="ko-KR" dirty="0"/>
          </a:p>
          <a:p>
            <a:pPr lvl="1">
              <a:defRPr/>
            </a:pPr>
            <a:r>
              <a:rPr lang="ko-KR" altLang="en-US" b="1" dirty="0">
                <a:solidFill>
                  <a:srgbClr val="756567"/>
                </a:solidFill>
              </a:rPr>
              <a:t>와이드형 상단 앱 바 컴포넌트 만들기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altLang="ko-KR" b="1" dirty="0">
                <a:solidFill>
                  <a:srgbClr val="0989B1"/>
                </a:solidFill>
                <a:latin typeface="맑은 고딕"/>
                <a:ea typeface="맑은 고딕" panose="020B0503020000020004" pitchFamily="50" charset="-127"/>
              </a:rPr>
              <a:t>05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컴포넌트 속성 설정하기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spcAft>
                <a:spcPts val="400"/>
              </a:spcAft>
              <a:defRPr/>
            </a:pP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‘</a:t>
            </a:r>
            <a:r>
              <a:rPr kumimoji="0" lang="en-US" altLang="ko-KR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Appbar_wide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’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컴포넌트를 선택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spcAft>
                <a:spcPts val="400"/>
              </a:spcAft>
              <a:defRPr/>
            </a:pP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우측 패널에서 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[Properties]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메뉴 우측의     를 클릭하여 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[Text]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를 선택</a:t>
            </a:r>
            <a:endParaRPr lang="en-US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9CE188C-9A8F-E356-9D79-6590F7B8AE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상단 앱 바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4547BB2-8FA0-2B3E-174C-B2F6D28452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573016"/>
            <a:ext cx="6536110" cy="244827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2938041-5E99-B594-ADCB-A9B635B1E5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4008" y="3140968"/>
            <a:ext cx="288032" cy="291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8654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B5AE8AE7-5C54-62A3-265B-481D2D2950F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tx1"/>
                </a:solidFill>
              </a:rPr>
              <a:t>상단 앱 바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D880913-6F19-92B8-DC8C-F87B3FE558D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Section 02</a:t>
            </a:r>
            <a:endParaRPr lang="ko-KR" altLang="en-US" dirty="0"/>
          </a:p>
        </p:txBody>
      </p:sp>
      <p:sp>
        <p:nvSpPr>
          <p:cNvPr id="4" name="텍스트 개체 틀 6">
            <a:extLst>
              <a:ext uri="{FF2B5EF4-FFF2-40B4-BE49-F238E27FC236}">
                <a16:creationId xmlns:a16="http://schemas.microsoft.com/office/drawing/2014/main" id="{AB67B87B-9347-7DFB-D28D-0D37F0C2A86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55576" y="3501008"/>
            <a:ext cx="7704856" cy="93893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FontTx/>
              <a:buNone/>
              <a:defRPr sz="20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ko-KR" altLang="en-US" dirty="0">
                <a:solidFill>
                  <a:srgbClr val="587EA7"/>
                </a:solidFill>
              </a:rPr>
              <a:t>핵심 내용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상단 앱 바 컴포넌트 구성 실습</a:t>
            </a:r>
          </a:p>
        </p:txBody>
      </p:sp>
    </p:spTree>
    <p:extLst>
      <p:ext uri="{BB962C8B-B14F-4D97-AF65-F5344CB8AC3E}">
        <p14:creationId xmlns:p14="http://schemas.microsoft.com/office/powerpoint/2010/main" val="75427082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4AC39E-8729-FC40-406C-9B9A82351A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8789ABA8-2634-818E-96E4-D8CE0B6F30F0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와이드형 상단 앱 바 구성하기</a:t>
            </a:r>
            <a:endParaRPr lang="en-US" altLang="ko-KR" dirty="0"/>
          </a:p>
          <a:p>
            <a:pPr lvl="1">
              <a:defRPr/>
            </a:pPr>
            <a:r>
              <a:rPr lang="ko-KR" altLang="en-US" b="1" dirty="0">
                <a:solidFill>
                  <a:srgbClr val="756567"/>
                </a:solidFill>
              </a:rPr>
              <a:t>와이드형 상단 앱 바 컴포넌트 만들기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altLang="ko-KR" b="1" dirty="0">
                <a:solidFill>
                  <a:srgbClr val="0989B1"/>
                </a:solidFill>
                <a:latin typeface="맑은 고딕"/>
                <a:ea typeface="맑은 고딕" panose="020B0503020000020004" pitchFamily="50" charset="-127"/>
              </a:rPr>
              <a:t>06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컴포넌트 속성 설정하기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spcAft>
                <a:spcPts val="400"/>
              </a:spcAft>
              <a:defRPr/>
            </a:pP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[Name]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을 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Label’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로 변경하고 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[Value]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를 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Title’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로 작성</a:t>
            </a:r>
            <a:endParaRPr lang="en-US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00AB784-7DAB-178F-C4CF-26BE7A2AD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상단 앱 바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5A4BBE1-6F26-DED8-8727-EBC61692CD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212976"/>
            <a:ext cx="3528392" cy="234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7353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A5110A-2095-ED4D-F0A6-CDB5AF51CA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04BA2AE0-C7B4-2E10-8F60-9B85965A03EC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와이드형 상단 앱 바 구성하기</a:t>
            </a:r>
            <a:endParaRPr lang="en-US" altLang="ko-KR" dirty="0"/>
          </a:p>
          <a:p>
            <a:pPr lvl="1">
              <a:defRPr/>
            </a:pPr>
            <a:r>
              <a:rPr lang="ko-KR" altLang="en-US" b="1" dirty="0">
                <a:solidFill>
                  <a:srgbClr val="756567"/>
                </a:solidFill>
              </a:rPr>
              <a:t>와이드형 상단 앱 바 컴포넌트 만들기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altLang="ko-KR" b="1" dirty="0">
                <a:solidFill>
                  <a:srgbClr val="0989B1"/>
                </a:solidFill>
                <a:latin typeface="맑은 고딕"/>
                <a:ea typeface="맑은 고딕" panose="020B0503020000020004" pitchFamily="50" charset="-127"/>
              </a:rPr>
              <a:t>07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컴포넌트 속성 설정하기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spcAft>
                <a:spcPts val="400"/>
              </a:spcAft>
              <a:defRPr/>
            </a:pP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컴포넌트의 주소 부분을 선택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spcAft>
                <a:spcPts val="400"/>
              </a:spcAft>
              <a:defRPr/>
            </a:pP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텍스트 옵션에서 ‘강남구 서초동’ 옆의 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[Apply text property](    )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를 클릭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spcAft>
                <a:spcPts val="400"/>
              </a:spcAft>
              <a:defRPr/>
            </a:pP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[Label]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을 선택 → 주소 부분이 지정된 값인 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Title’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로 변경됨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514AA36-A6FE-103A-A2A4-4BD9BB690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상단 앱 바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255B6E6-DB57-C19A-8955-4A7BBD667B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933056"/>
            <a:ext cx="4630419" cy="266429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0014EE6-454E-DDAF-B809-D9D4A57C0F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2200" y="3212976"/>
            <a:ext cx="244332" cy="221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42037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B12DEF-D3AE-292B-2D30-9DC83ED1FE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BE97EBE7-03C3-929F-6F03-F042617BF40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와이드형 상단 앱 바 구성하기</a:t>
            </a:r>
            <a:endParaRPr lang="en-US" altLang="ko-KR" dirty="0"/>
          </a:p>
          <a:p>
            <a:pPr lvl="1">
              <a:defRPr/>
            </a:pPr>
            <a:r>
              <a:rPr lang="ko-KR" altLang="en-US" b="1" dirty="0">
                <a:solidFill>
                  <a:srgbClr val="756567"/>
                </a:solidFill>
              </a:rPr>
              <a:t>와이드형 상단 앱 바 컴포넌트 만들기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altLang="ko-KR" b="1" dirty="0">
                <a:solidFill>
                  <a:srgbClr val="0989B1"/>
                </a:solidFill>
                <a:latin typeface="맑은 고딕"/>
                <a:ea typeface="맑은 고딕" panose="020B0503020000020004" pitchFamily="50" charset="-127"/>
              </a:rPr>
              <a:t>08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컴포넌트 속성 설정하기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spcAft>
                <a:spcPts val="400"/>
              </a:spcAft>
              <a:defRPr/>
            </a:pP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‘</a:t>
            </a:r>
            <a:r>
              <a:rPr kumimoji="0" lang="en-US" altLang="ko-KR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Appbar_wide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’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컴포넌트를 선택 → 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[Properties]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메뉴 우측의     를 클릭하여 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[Boolean]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을 선택 → 옵션 창에서 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[Name]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을 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Icon’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으로 변경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20146AF-5ADA-562F-181D-696FF7E1EE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상단 앱 바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F6B4C5F-14F7-F292-1652-6D03AF7E6F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518187"/>
            <a:ext cx="6048672" cy="272190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3173734-D165-FD1E-D8F2-1F283C8FC8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2200" y="2708920"/>
            <a:ext cx="286127" cy="289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88426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D6A8B8-0F88-EBDF-1273-48CC1AAFD8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3E7A0242-8A79-BEC7-0EF6-70D931B03AF0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와이드형 상단 앱 바 구성하기</a:t>
            </a:r>
            <a:endParaRPr lang="en-US" altLang="ko-KR" dirty="0"/>
          </a:p>
          <a:p>
            <a:pPr lvl="1">
              <a:defRPr/>
            </a:pPr>
            <a:r>
              <a:rPr lang="ko-KR" altLang="en-US" b="1" dirty="0">
                <a:solidFill>
                  <a:srgbClr val="756567"/>
                </a:solidFill>
              </a:rPr>
              <a:t>와이드형 상단 앱 바 컴포넌트 만들기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altLang="ko-KR" b="1" dirty="0">
                <a:solidFill>
                  <a:srgbClr val="0989B1"/>
                </a:solidFill>
                <a:latin typeface="맑은 고딕"/>
                <a:ea typeface="맑은 고딕" panose="020B0503020000020004" pitchFamily="50" charset="-127"/>
              </a:rPr>
              <a:t>09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컴포넌트 속성 설정하기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spcAft>
                <a:spcPts val="400"/>
              </a:spcAft>
              <a:defRPr/>
            </a:pP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컴포넌트 내부 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Title’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옆의 아이콘을 선택</a:t>
            </a:r>
            <a:endParaRPr lang="en-US" altLang="ko-KR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lvl="2">
              <a:spcAft>
                <a:spcPts val="400"/>
              </a:spcAft>
              <a:defRPr/>
            </a:pP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우측 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[Layer]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메뉴에서 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[Apply Boolean property](    )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를 클릭하여 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[Icon]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을 선택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B1E0301-8BFF-3637-C9B7-D5BD1FD2B5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상단 앱 바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2A8A4ED-3C73-449A-F9AC-77A87A2E48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3573016"/>
            <a:ext cx="7021216" cy="156562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A199E48-335E-BB12-BD34-E0C8ABD148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6096" y="3212976"/>
            <a:ext cx="244332" cy="221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27130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2912EB-9B79-6108-084D-49A5644256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A279AEA9-953A-03A4-C82C-92B00209D7DA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와이드형 상단 앱 바 구성하기</a:t>
            </a:r>
            <a:endParaRPr lang="en-US" altLang="ko-KR" dirty="0"/>
          </a:p>
          <a:p>
            <a:pPr lvl="1">
              <a:defRPr/>
            </a:pPr>
            <a:r>
              <a:rPr lang="ko-KR" altLang="en-US" b="1" dirty="0">
                <a:solidFill>
                  <a:srgbClr val="756567"/>
                </a:solidFill>
              </a:rPr>
              <a:t>와이드형 상단 앱 바 컴포넌트 만들기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10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회원가입 앱 바 만들기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spcAft>
                <a:spcPts val="400"/>
              </a:spcAft>
              <a:defRPr/>
            </a:pP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컴포넌트를 선택하고 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[Alt]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를 누른 채 복제하여 인스턴스를 만듦 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spcAft>
                <a:spcPts val="400"/>
              </a:spcAft>
              <a:defRPr/>
            </a:pP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[Label]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을 ‘</a:t>
            </a:r>
            <a:r>
              <a:rPr kumimoji="0" lang="ko-KR" altLang="en-US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회원가입’으로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변경하고 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[Icon]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옵션을 비활성화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B63316D-1673-F0B8-899E-35B8A596D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상단 앱 바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F129AB9-F49C-10CB-7E74-E9C2E8FD79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573016"/>
            <a:ext cx="6077926" cy="2664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51644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18E4AA-8F86-8018-1B76-FDEF083212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1318CB74-E733-4B4F-6B92-B18733782607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와이드형 상단 앱 바 구성하기</a:t>
            </a:r>
            <a:endParaRPr lang="en-US" altLang="ko-KR" dirty="0"/>
          </a:p>
          <a:p>
            <a:pPr lvl="1">
              <a:defRPr/>
            </a:pPr>
            <a:r>
              <a:rPr lang="ko-KR" altLang="en-US" b="1" dirty="0">
                <a:solidFill>
                  <a:srgbClr val="756567"/>
                </a:solidFill>
              </a:rPr>
              <a:t>와이드형 상단 앱 바 컴포넌트 만들기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11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주소 앱 바 만들기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spcAft>
                <a:spcPts val="400"/>
              </a:spcAft>
              <a:defRPr/>
            </a:pP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컴포넌트 복제 → 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[Label]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‘강남구 서초동’ </a:t>
            </a:r>
            <a:r>
              <a:rPr lang="en-US" altLang="ko-KR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,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[Icon]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옵션 활성화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F542691-F868-62C4-97F1-E274CF43D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상단 앱 바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3A05DD8-98BF-7B84-D582-CB67800292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212976"/>
            <a:ext cx="6954220" cy="2667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72136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2E8108-D516-7D57-5520-EA8EFB8FCA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771CDBC9-6B42-0F89-F0C2-5BB8D8A0FA31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와이드형 상단 앱 바 구성하기</a:t>
            </a:r>
            <a:endParaRPr lang="en-US" altLang="ko-KR" dirty="0"/>
          </a:p>
          <a:p>
            <a:pPr lvl="1">
              <a:defRPr/>
            </a:pPr>
            <a:r>
              <a:rPr lang="ko-KR" altLang="en-US" b="1" dirty="0">
                <a:solidFill>
                  <a:srgbClr val="756567"/>
                </a:solidFill>
              </a:rPr>
              <a:t>와이드형 상단 앱 바 컴포넌트 만들기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12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앱 바 이름 변경하기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spcAft>
                <a:spcPts val="400"/>
              </a:spcAft>
              <a:defRPr/>
            </a:pP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키 스크린에서 복제한 그룹들은 삭제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spcAft>
                <a:spcPts val="400"/>
              </a:spcAft>
              <a:defRPr/>
            </a:pP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‘</a:t>
            </a:r>
            <a:r>
              <a:rPr kumimoji="0" lang="en-US" altLang="ko-KR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Appbar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/wide’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컴포넌트를 좌측에 배치하고 인스턴스를 우측에 배치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spcAft>
                <a:spcPts val="400"/>
              </a:spcAft>
              <a:defRPr/>
            </a:pP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인스턴스의 이름을 ‘</a:t>
            </a:r>
            <a:r>
              <a:rPr kumimoji="0" lang="en-US" altLang="ko-KR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Appbar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/wide/</a:t>
            </a:r>
            <a:r>
              <a:rPr kumimoji="0" lang="en-US" altLang="ko-KR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adress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’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와 ‘</a:t>
            </a:r>
            <a:r>
              <a:rPr kumimoji="0" lang="en-US" altLang="ko-KR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Appbar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/wide/member’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로 변경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spcAft>
                <a:spcPts val="400"/>
              </a:spcAft>
              <a:buClr>
                <a:srgbClr val="EC7AA0"/>
              </a:buClr>
              <a:defRPr/>
            </a:pP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0C1D93F-EFF4-956C-2FE7-24E75DA3A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상단 앱 바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F221DA2-189D-3E3E-88E5-20032AF87B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4005064"/>
            <a:ext cx="7043610" cy="2340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65180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CAE6A5-3C80-620A-F4D7-EED78088D2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522E9D59-DC2C-BC90-5D6C-26DCEB9EAD8A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와이드형 상단 앱 바 구성하기</a:t>
            </a:r>
            <a:endParaRPr lang="en-US" altLang="ko-KR" dirty="0"/>
          </a:p>
          <a:p>
            <a:pPr lvl="1">
              <a:defRPr/>
            </a:pPr>
            <a:r>
              <a:rPr lang="ko-KR" altLang="en-US" b="1" dirty="0">
                <a:solidFill>
                  <a:srgbClr val="756567"/>
                </a:solidFill>
              </a:rPr>
              <a:t>와이드형 상단 앱 바 컴포넌트 만들기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</a:t>
            </a:r>
            <a:r>
              <a:rPr lang="en-US" altLang="ko-KR" b="1" dirty="0">
                <a:solidFill>
                  <a:srgbClr val="0989B1"/>
                </a:solidFill>
                <a:latin typeface="맑은 고딕"/>
                <a:ea typeface="맑은 고딕" panose="020B0503020000020004" pitchFamily="50" charset="-127"/>
              </a:rPr>
              <a:t>3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컴포넌트 속성 설정하기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spcAft>
                <a:spcPts val="400"/>
              </a:spcAft>
              <a:defRPr/>
            </a:pP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‘</a:t>
            </a:r>
            <a:r>
              <a:rPr kumimoji="0" lang="en-US" altLang="ko-KR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Appbar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/wide’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컨테이너의 색상을 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Surface’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로 변경 → 인스턴스의 색상도 변경됨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EEA7A5C-8CE8-3C6F-23EA-4539E5BEA6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상단 앱 바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90CD169-8351-91AF-AB8F-50FE9F5992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3356992"/>
            <a:ext cx="6660232" cy="2568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2475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231A89-16B0-7E6B-4955-E8C592EDC0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B3A18E1C-B8A0-03AD-A8A9-5D3867672D12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와이드형 상단 앱 바 구성하기</a:t>
            </a:r>
            <a:endParaRPr lang="en-US" altLang="ko-KR" dirty="0"/>
          </a:p>
          <a:p>
            <a:pPr lvl="1">
              <a:defRPr/>
            </a:pPr>
            <a:r>
              <a:rPr lang="ko-KR" altLang="en-US" b="1" dirty="0">
                <a:solidFill>
                  <a:srgbClr val="756567"/>
                </a:solidFill>
              </a:rPr>
              <a:t>와이드형 상단 앱 바 컴포넌트 만들기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14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컴포넌트 속성 설정하기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spcAft>
                <a:spcPts val="400"/>
              </a:spcAft>
              <a:defRPr/>
            </a:pP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컴포넌트 내부의 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Title’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을 선택하고 문자 색상을 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Content’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그룹의 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Primary’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로 변경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spcAft>
                <a:spcPts val="400"/>
              </a:spcAft>
              <a:buClr>
                <a:srgbClr val="EC7AA0"/>
              </a:buClr>
              <a:defRPr/>
            </a:pP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0EB65E1-0704-5250-2078-F9CC5C27E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상단 앱 바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C1C0E39-D515-BF81-5466-E9E7090FEB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140968"/>
            <a:ext cx="5658640" cy="3248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61077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9D03A7-110C-BC20-74EF-0549D9AD9D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A1C1CBF2-FF56-607C-E681-BCE63FD386B6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와이드형 상단 앱 바 구성하기</a:t>
            </a:r>
            <a:endParaRPr lang="en-US" altLang="ko-KR" dirty="0"/>
          </a:p>
          <a:p>
            <a:pPr lvl="1">
              <a:defRPr/>
            </a:pPr>
            <a:r>
              <a:rPr lang="ko-KR" altLang="en-US" b="1" dirty="0">
                <a:solidFill>
                  <a:srgbClr val="756567"/>
                </a:solidFill>
              </a:rPr>
              <a:t>와이드형 상단 앱 바 컴포넌트 만들기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15 </a:t>
            </a:r>
            <a:r>
              <a:rPr kumimoji="0" lang="ko-KR" altLang="en-US" sz="16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다크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모드로 전환하기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spcAft>
                <a:spcPts val="400"/>
              </a:spcAft>
              <a:defRPr/>
            </a:pP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토큰을 실행시켜 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[Dark]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모드를 선택하면 상단 앱 바 모두 색상이 반전됨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spcAft>
                <a:spcPts val="400"/>
              </a:spcAft>
              <a:buClr>
                <a:srgbClr val="EC7AA0"/>
              </a:buClr>
              <a:defRPr/>
            </a:pP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39CFA65-7ECD-F27E-2CA0-AB246B293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상단 앱 바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28AB817-CA68-30F7-18E3-8140F67F7E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068960"/>
            <a:ext cx="5904656" cy="3594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5379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55D841-A6B5-D21E-FCAE-3A37793DDE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C178C808-FAFD-E076-AA7D-6FBF33745F0E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r>
              <a:rPr lang="ko-KR" altLang="en-US" dirty="0"/>
              <a:t>상단 앱 바의 이해</a:t>
            </a:r>
            <a:endParaRPr lang="en-US" altLang="ko-KR" dirty="0"/>
          </a:p>
          <a:p>
            <a:pPr lvl="2"/>
            <a:r>
              <a:rPr lang="ko-KR" altLang="en-US" dirty="0"/>
              <a:t>화면과 관련된 중심 콘텐츠를 제공 → 브랜딩</a:t>
            </a:r>
            <a:r>
              <a:rPr lang="en-US" altLang="ko-KR" dirty="0"/>
              <a:t>, </a:t>
            </a:r>
            <a:r>
              <a:rPr lang="ko-KR" altLang="en-US" dirty="0"/>
              <a:t>화면 제목</a:t>
            </a:r>
            <a:r>
              <a:rPr lang="en-US" altLang="ko-KR" dirty="0"/>
              <a:t>, </a:t>
            </a:r>
            <a:r>
              <a:rPr lang="ko-KR" altLang="en-US" dirty="0"/>
              <a:t>탐색 등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3FED990-5798-7FA9-AF77-D57BEFFE5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상단 앱 바</a:t>
            </a:r>
          </a:p>
        </p:txBody>
      </p:sp>
    </p:spTree>
    <p:extLst>
      <p:ext uri="{BB962C8B-B14F-4D97-AF65-F5344CB8AC3E}">
        <p14:creationId xmlns:p14="http://schemas.microsoft.com/office/powerpoint/2010/main" val="129442948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73F11B-E612-C20A-7921-F186C06A63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6389E94-BA25-9AED-5458-9DDE1CD2AC02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와이드형 상단 앱 바 구성하기</a:t>
            </a:r>
            <a:endParaRPr lang="en-US" altLang="ko-KR" dirty="0"/>
          </a:p>
          <a:p>
            <a:pPr lvl="1">
              <a:defRPr/>
            </a:pPr>
            <a:r>
              <a:rPr lang="ko-KR" altLang="en-US" b="1" dirty="0">
                <a:solidFill>
                  <a:srgbClr val="756567"/>
                </a:solidFill>
              </a:rPr>
              <a:t>와이드형 상단 앱 바 컴포넌트 만들기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16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키 스크린에 배치하기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spcAft>
                <a:spcPts val="400"/>
              </a:spcAft>
              <a:defRPr/>
            </a:pP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‘</a:t>
            </a:r>
            <a:r>
              <a:rPr kumimoji="0" lang="en-US" altLang="ko-KR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Appbar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’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에 완성된 인스턴스들을 복제하여 키 스크린의 위치에 배치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spcAft>
                <a:spcPts val="400"/>
              </a:spcAft>
              <a:buClr>
                <a:srgbClr val="EC7AA0"/>
              </a:buClr>
              <a:defRPr/>
            </a:pP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4844B6C-8C62-1F2D-582B-7E3FA4A3C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상단 앱 바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2D536F6-8077-7902-B07D-C21B910739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140968"/>
            <a:ext cx="5523232" cy="3456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40400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B5AE8AE7-5C54-62A3-265B-481D2D2950F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tx1"/>
                </a:solidFill>
              </a:rPr>
              <a:t>버튼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D880913-6F19-92B8-DC8C-F87B3FE558D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Section 03</a:t>
            </a:r>
            <a:endParaRPr lang="ko-KR" altLang="en-US" dirty="0"/>
          </a:p>
        </p:txBody>
      </p:sp>
      <p:sp>
        <p:nvSpPr>
          <p:cNvPr id="6" name="텍스트 개체 틀 6">
            <a:extLst>
              <a:ext uri="{FF2B5EF4-FFF2-40B4-BE49-F238E27FC236}">
                <a16:creationId xmlns:a16="http://schemas.microsoft.com/office/drawing/2014/main" id="{89D3C978-693F-4EF7-12FE-5189A7C67A8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55576" y="3356992"/>
            <a:ext cx="7704856" cy="93893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FontTx/>
              <a:buNone/>
              <a:defRPr sz="20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ko-KR" altLang="en-US" dirty="0">
                <a:solidFill>
                  <a:srgbClr val="587EA7"/>
                </a:solidFill>
              </a:rPr>
              <a:t>핵심 내용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버튼 구성 실습</a:t>
            </a:r>
          </a:p>
        </p:txBody>
      </p:sp>
    </p:spTree>
    <p:extLst>
      <p:ext uri="{BB962C8B-B14F-4D97-AF65-F5344CB8AC3E}">
        <p14:creationId xmlns:p14="http://schemas.microsoft.com/office/powerpoint/2010/main" val="337460400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23B111A-3E2C-802B-6995-5B71705F3F7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버튼의 이해</a:t>
            </a:r>
            <a:endParaRPr lang="en-US" altLang="ko-KR" dirty="0"/>
          </a:p>
          <a:p>
            <a:pPr lvl="2"/>
            <a:r>
              <a:rPr lang="ko-KR" altLang="en-US" dirty="0"/>
              <a:t>사용자가 수행한 작업을 전달하는 역할</a:t>
            </a:r>
            <a:endParaRPr lang="en-US" altLang="ko-KR" dirty="0"/>
          </a:p>
          <a:p>
            <a:pPr lvl="2"/>
            <a:r>
              <a:rPr lang="ko-KR" altLang="en-US" dirty="0"/>
              <a:t>대화상자나 </a:t>
            </a:r>
            <a:r>
              <a:rPr lang="ko-KR" altLang="en-US" dirty="0" err="1"/>
              <a:t>모달</a:t>
            </a:r>
            <a:r>
              <a:rPr lang="ko-KR" altLang="en-US" dirty="0"/>
              <a:t> 창 또는 양식 제출과 같은 곳에 배치함</a:t>
            </a:r>
            <a:endParaRPr lang="en-US" altLang="ko-KR" dirty="0"/>
          </a:p>
          <a:p>
            <a:pPr lvl="2"/>
            <a:r>
              <a:rPr lang="ko-KR" altLang="en-US" dirty="0"/>
              <a:t>문자로만 이루어진 버튼</a:t>
            </a:r>
            <a:r>
              <a:rPr lang="en-US" altLang="ko-KR" dirty="0"/>
              <a:t>, </a:t>
            </a:r>
            <a:r>
              <a:rPr lang="ko-KR" altLang="en-US" dirty="0"/>
              <a:t>윤곽선으로 이루어진 버튼</a:t>
            </a:r>
            <a:r>
              <a:rPr lang="en-US" altLang="ko-KR" dirty="0"/>
              <a:t>, </a:t>
            </a:r>
            <a:r>
              <a:rPr lang="ko-KR" altLang="en-US" dirty="0"/>
              <a:t>면의 색상이 포함된 버튼과 </a:t>
            </a:r>
            <a:r>
              <a:rPr lang="ko-KR" altLang="en-US" dirty="0" err="1"/>
              <a:t>토글</a:t>
            </a:r>
            <a:r>
              <a:rPr lang="ko-KR" altLang="en-US" dirty="0"/>
              <a:t> 버튼으로 구분할 수 있음</a:t>
            </a:r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/>
              <a:t>버튼</a:t>
            </a:r>
          </a:p>
        </p:txBody>
      </p:sp>
    </p:spTree>
    <p:extLst>
      <p:ext uri="{BB962C8B-B14F-4D97-AF65-F5344CB8AC3E}">
        <p14:creationId xmlns:p14="http://schemas.microsoft.com/office/powerpoint/2010/main" val="301726726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2C6AA0-86E7-8828-91F2-A9C80D0577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AD242A65-0BD3-4F00-ED82-FD6E9D337303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버튼 구성하기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72088E6-B9E6-6E76-E071-DD9BE5DD6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/>
              <a:t>버튼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94FA16FB-128B-F11F-7AE7-393A86F53B77}"/>
              </a:ext>
            </a:extLst>
          </p:cNvPr>
          <p:cNvGrpSpPr/>
          <p:nvPr/>
        </p:nvGrpSpPr>
        <p:grpSpPr>
          <a:xfrm>
            <a:off x="971600" y="1844824"/>
            <a:ext cx="7416824" cy="4248472"/>
            <a:chOff x="971600" y="1844824"/>
            <a:chExt cx="7416824" cy="424847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A84C391-7F88-E67C-E584-AB82D613AE2C}"/>
                </a:ext>
              </a:extLst>
            </p:cNvPr>
            <p:cNvSpPr/>
            <p:nvPr/>
          </p:nvSpPr>
          <p:spPr>
            <a:xfrm>
              <a:off x="971600" y="1844824"/>
              <a:ext cx="7416824" cy="4248472"/>
            </a:xfrm>
            <a:prstGeom prst="rect">
              <a:avLst/>
            </a:prstGeom>
            <a:solidFill>
              <a:srgbClr val="F4ECD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47E9EE3B-6516-25D0-5308-6460F23AC10E}"/>
                </a:ext>
              </a:extLst>
            </p:cNvPr>
            <p:cNvSpPr/>
            <p:nvPr/>
          </p:nvSpPr>
          <p:spPr>
            <a:xfrm>
              <a:off x="971600" y="1844824"/>
              <a:ext cx="1800200" cy="432048"/>
            </a:xfrm>
            <a:prstGeom prst="rect">
              <a:avLst/>
            </a:prstGeom>
            <a:solidFill>
              <a:srgbClr val="587EA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예제 미리보기</a:t>
              </a: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35F52F40-215A-64ED-F0BC-3699D2D72D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713" y="2348880"/>
            <a:ext cx="5472608" cy="3654497"/>
          </a:xfrm>
          <a:prstGeom prst="rect">
            <a:avLst/>
          </a:prstGeom>
          <a:ln>
            <a:solidFill>
              <a:srgbClr val="F4ECDF"/>
            </a:solidFill>
          </a:ln>
        </p:spPr>
      </p:pic>
    </p:spTree>
    <p:extLst>
      <p:ext uri="{BB962C8B-B14F-4D97-AF65-F5344CB8AC3E}">
        <p14:creationId xmlns:p14="http://schemas.microsoft.com/office/powerpoint/2010/main" val="172181390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4229FE-01CE-1B76-DAE9-1558120CA7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B22B8042-F73E-C8C0-6583-63C7B942E250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버튼 구성하기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01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버튼 그리기 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사각형 툴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(   )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로 넓이 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328’,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높이 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48’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의 사각형을 하나 그림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7B3B014-57B5-8182-F27A-DA542F686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/>
              <a:t>버튼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FE0EB9E-2139-7314-E8C1-5BC19A480E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2708920"/>
            <a:ext cx="4258269" cy="386769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9DD3F56-D39C-22EC-A276-A98F11BD71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3728" y="2276872"/>
            <a:ext cx="218184" cy="216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88234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7C49F3-D7CD-C547-A2EC-FE81994E98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7CF7A564-EA14-FF6E-A2C3-CCF20012C1E0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버튼 구성하기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02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버튼 옵션 설정하기 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텍스트 툴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(    )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로 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Button’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을 입력 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[Text]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메뉴의 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[style]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버튼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(    )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을 클릭 → 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label’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그룹의 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Medium’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을 선택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3EF21FE-8945-1B55-64D2-B8AF3B91C7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/>
              <a:t>버튼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C8348B4-8299-EC22-B277-92E024095B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728" y="2276872"/>
            <a:ext cx="257211" cy="25721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BD984B7-CEE6-15CE-584E-62AD1809EA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9872" y="2636912"/>
            <a:ext cx="253696" cy="27575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15BAFF1-033B-6F69-D11B-154A8EBEC1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7624" y="3140968"/>
            <a:ext cx="5487166" cy="3362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13234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C17D1F-7F87-AAD0-B2D9-0137927909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095BA3E7-D8C0-A6F0-DCD3-DF45BCBE8F4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버튼 구성하기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03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버튼 옵션 설정하기 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문자가 선택된 상태로 색상을 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[Libraries]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의 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Black’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으로 변경한다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.</a:t>
            </a:r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8AF1154-4C80-364F-8C2A-23234F313F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/>
              <a:t>버튼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599EE4C-7F8B-29B7-AFBD-22AC723677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2708920"/>
            <a:ext cx="7200799" cy="2171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7021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BAAB3D-EF2E-5297-CB5A-295958D6AD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7AC85592-933C-4871-EC88-4915DFCFB49F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버튼 구성하기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04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버튼 옵션 설정하기 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버튼 컨테이너의 가장자리 둥글기 값을 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8’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로 설정하고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색상은 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Primary’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로 지정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8C13DBF-302B-A465-1F56-39A4FF5A25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/>
              <a:t>버튼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2BA74AB-743B-302A-710F-3D21D9D930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2780928"/>
            <a:ext cx="5328592" cy="3000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41225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4467F4-D7C7-89C1-A5A4-B3BE47171B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711078F5-D34C-CFBE-54DD-328B6CC1B69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버튼 구성하기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04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버튼 옵션 설정하기 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4BE96D5-8768-8C4A-3117-FF44429B0E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/>
              <a:t>버튼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AA455F-B2E4-1CF6-B0A7-B5F87D1FA867}"/>
              </a:ext>
            </a:extLst>
          </p:cNvPr>
          <p:cNvSpPr txBox="1"/>
          <p:nvPr/>
        </p:nvSpPr>
        <p:spPr>
          <a:xfrm>
            <a:off x="1115616" y="1628800"/>
            <a:ext cx="7488832" cy="1656184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rgbClr val="EF856D"/>
                </a:solidFill>
              </a:rPr>
              <a:t>TIP </a:t>
            </a:r>
            <a:r>
              <a:rPr lang="ko-KR" altLang="en-US" sz="1400" dirty="0">
                <a:latin typeface="+mn-ea"/>
                <a:ea typeface="+mn-ea"/>
              </a:rPr>
              <a:t>실습 </a:t>
            </a:r>
            <a:r>
              <a:rPr lang="en-US" altLang="ko-KR" sz="1400" dirty="0">
                <a:latin typeface="+mn-ea"/>
                <a:ea typeface="+mn-ea"/>
              </a:rPr>
              <a:t>03, 04</a:t>
            </a:r>
            <a:r>
              <a:rPr lang="ko-KR" altLang="en-US" sz="1400" dirty="0">
                <a:latin typeface="+mn-ea"/>
                <a:ea typeface="+mn-ea"/>
              </a:rPr>
              <a:t>의 과정을 토큰에서 해도 된다</a:t>
            </a:r>
            <a:r>
              <a:rPr lang="en-US" altLang="ko-KR" sz="1400" dirty="0">
                <a:latin typeface="+mn-ea"/>
                <a:ea typeface="+mn-ea"/>
              </a:rPr>
              <a:t>.</a:t>
            </a:r>
            <a:r>
              <a:rPr lang="en-US" altLang="ko-KR" sz="1400" b="1" dirty="0">
                <a:solidFill>
                  <a:srgbClr val="EF856D"/>
                </a:solidFill>
              </a:rPr>
              <a:t> </a:t>
            </a:r>
            <a:endParaRPr lang="ko-KR" altLang="en-US" sz="3600" dirty="0">
              <a:latin typeface="+mn-ea"/>
              <a:ea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C8A6AE5-C8F6-10E7-44E4-91CEF7625B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2708920"/>
            <a:ext cx="6120680" cy="3664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12700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0058ED-8072-A8D5-6DC2-6620C491B3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A4822E05-5045-62B2-ACFA-1DC9B738E81D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버튼 구성하기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05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버튼 만들기 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[Assets]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에 등록된 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East’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아이콘을 </a:t>
            </a:r>
            <a:r>
              <a:rPr kumimoji="0" lang="ko-KR" altLang="en-US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드래그하여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인스턴스를 그림과 같이 문자 옆에 배치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EC13932-AE38-A498-87E9-AB952DF9D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/>
              <a:t>버튼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841F1F5-7C39-6CCD-94BD-691EA750C5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2564904"/>
            <a:ext cx="6371814" cy="3096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6902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사용자 지정 1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vert="horz" lIns="91440" tIns="45720" rIns="91440" bIns="45720" rtlCol="0" anchor="ctr">
        <a:normAutofit/>
      </a:bodyPr>
      <a:lstStyle>
        <a:defPPr>
          <a:defRPr sz="36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Hunting</Template>
  <TotalTime>12700</TotalTime>
  <Words>5348</Words>
  <Application>Microsoft Office PowerPoint</Application>
  <PresentationFormat>화면 슬라이드 쇼(4:3)</PresentationFormat>
  <Paragraphs>862</Paragraphs>
  <Slides>145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145</vt:i4>
      </vt:variant>
    </vt:vector>
  </HeadingPairs>
  <TitlesOfParts>
    <vt:vector size="152" baseType="lpstr">
      <vt:lpstr>HY견고딕</vt:lpstr>
      <vt:lpstr>Noto Sans Symbols</vt:lpstr>
      <vt:lpstr>맑은 고딕</vt:lpstr>
      <vt:lpstr>Arial</vt:lpstr>
      <vt:lpstr>Verdana</vt:lpstr>
      <vt:lpstr>Wingdings</vt:lpstr>
      <vt:lpstr>Office 테마</vt:lpstr>
      <vt:lpstr>CHAPTER 08. 컴포넌트의 구성 I</vt:lpstr>
      <vt:lpstr>PowerPoint 프레젠테이션</vt:lpstr>
      <vt:lpstr>PowerPoint 프레젠테이션</vt:lpstr>
      <vt:lpstr>PowerPoint 프레젠테이션</vt:lpstr>
      <vt:lpstr>컴포넌트와 디자인 시스템</vt:lpstr>
      <vt:lpstr>컴포넌트와 디자인 시스템</vt:lpstr>
      <vt:lpstr>컴포넌트와 디자인 시스템</vt:lpstr>
      <vt:lpstr>PowerPoint 프레젠테이션</vt:lpstr>
      <vt:lpstr>상단 앱 바</vt:lpstr>
      <vt:lpstr>상단 앱 바</vt:lpstr>
      <vt:lpstr>상단 앱 바</vt:lpstr>
      <vt:lpstr>상단 앱 바</vt:lpstr>
      <vt:lpstr>상단 앱 바</vt:lpstr>
      <vt:lpstr>상단 앱 바</vt:lpstr>
      <vt:lpstr>상단 앱 바</vt:lpstr>
      <vt:lpstr>상단 앱 바</vt:lpstr>
      <vt:lpstr>상단 앱 바</vt:lpstr>
      <vt:lpstr>상단 앱 바</vt:lpstr>
      <vt:lpstr>상단 앱 바</vt:lpstr>
      <vt:lpstr>상단 앱 바</vt:lpstr>
      <vt:lpstr>상단 앱 바</vt:lpstr>
      <vt:lpstr>상단 앱 바</vt:lpstr>
      <vt:lpstr>상단 앱 바</vt:lpstr>
      <vt:lpstr>상단 앱 바</vt:lpstr>
      <vt:lpstr>상단 앱 바</vt:lpstr>
      <vt:lpstr>상단 앱 바</vt:lpstr>
      <vt:lpstr>상단 앱 바</vt:lpstr>
      <vt:lpstr>상단 앱 바</vt:lpstr>
      <vt:lpstr>상단 앱 바</vt:lpstr>
      <vt:lpstr>상단 앱 바</vt:lpstr>
      <vt:lpstr>상단 앱 바</vt:lpstr>
      <vt:lpstr>상단 앱 바</vt:lpstr>
      <vt:lpstr>상단 앱 바</vt:lpstr>
      <vt:lpstr>상단 앱 바</vt:lpstr>
      <vt:lpstr>상단 앱 바</vt:lpstr>
      <vt:lpstr>상단 앱 바</vt:lpstr>
      <vt:lpstr>상단 앱 바</vt:lpstr>
      <vt:lpstr>상단 앱 바</vt:lpstr>
      <vt:lpstr>상단 앱 바</vt:lpstr>
      <vt:lpstr>상단 앱 바</vt:lpstr>
      <vt:lpstr>상단 앱 바</vt:lpstr>
      <vt:lpstr>상단 앱 바</vt:lpstr>
      <vt:lpstr>상단 앱 바</vt:lpstr>
      <vt:lpstr>상단 앱 바</vt:lpstr>
      <vt:lpstr>상단 앱 바</vt:lpstr>
      <vt:lpstr>상단 앱 바</vt:lpstr>
      <vt:lpstr>상단 앱 바</vt:lpstr>
      <vt:lpstr>상단 앱 바</vt:lpstr>
      <vt:lpstr>상단 앱 바</vt:lpstr>
      <vt:lpstr>상단 앱 바</vt:lpstr>
      <vt:lpstr>상단 앱 바</vt:lpstr>
      <vt:lpstr>상단 앱 바</vt:lpstr>
      <vt:lpstr>상단 앱 바</vt:lpstr>
      <vt:lpstr>상단 앱 바</vt:lpstr>
      <vt:lpstr>상단 앱 바</vt:lpstr>
      <vt:lpstr>상단 앱 바</vt:lpstr>
      <vt:lpstr>상단 앱 바</vt:lpstr>
      <vt:lpstr>상단 앱 바</vt:lpstr>
      <vt:lpstr>상단 앱 바</vt:lpstr>
      <vt:lpstr>상단 앱 바</vt:lpstr>
      <vt:lpstr>상단 앱 바</vt:lpstr>
      <vt:lpstr>상단 앱 바</vt:lpstr>
      <vt:lpstr>상단 앱 바</vt:lpstr>
      <vt:lpstr>상단 앱 바</vt:lpstr>
      <vt:lpstr>상단 앱 바</vt:lpstr>
      <vt:lpstr>상단 앱 바</vt:lpstr>
      <vt:lpstr>상단 앱 바</vt:lpstr>
      <vt:lpstr>상단 앱 바</vt:lpstr>
      <vt:lpstr>상단 앱 바</vt:lpstr>
      <vt:lpstr>상단 앱 바</vt:lpstr>
      <vt:lpstr>상단 앱 바</vt:lpstr>
      <vt:lpstr>상단 앱 바</vt:lpstr>
      <vt:lpstr>상단 앱 바</vt:lpstr>
      <vt:lpstr>상단 앱 바</vt:lpstr>
      <vt:lpstr>상단 앱 바</vt:lpstr>
      <vt:lpstr>상단 앱 바</vt:lpstr>
      <vt:lpstr>상단 앱 바</vt:lpstr>
      <vt:lpstr>상단 앱 바</vt:lpstr>
      <vt:lpstr>상단 앱 바</vt:lpstr>
      <vt:lpstr>상단 앱 바</vt:lpstr>
      <vt:lpstr>상단 앱 바</vt:lpstr>
      <vt:lpstr>상단 앱 바</vt:lpstr>
      <vt:lpstr>상단 앱 바</vt:lpstr>
      <vt:lpstr>상단 앱 바</vt:lpstr>
      <vt:lpstr>상단 앱 바</vt:lpstr>
      <vt:lpstr>상단 앱 바</vt:lpstr>
      <vt:lpstr>상단 앱 바</vt:lpstr>
      <vt:lpstr>상단 앱 바</vt:lpstr>
      <vt:lpstr>상단 앱 바</vt:lpstr>
      <vt:lpstr>상단 앱 바</vt:lpstr>
      <vt:lpstr>PowerPoint 프레젠테이션</vt:lpstr>
      <vt:lpstr>버튼</vt:lpstr>
      <vt:lpstr>버튼</vt:lpstr>
      <vt:lpstr>버튼</vt:lpstr>
      <vt:lpstr>버튼</vt:lpstr>
      <vt:lpstr>버튼</vt:lpstr>
      <vt:lpstr>버튼</vt:lpstr>
      <vt:lpstr>버튼</vt:lpstr>
      <vt:lpstr>버튼</vt:lpstr>
      <vt:lpstr>버튼</vt:lpstr>
      <vt:lpstr>버튼</vt:lpstr>
      <vt:lpstr>버튼</vt:lpstr>
      <vt:lpstr>버튼</vt:lpstr>
      <vt:lpstr>버튼</vt:lpstr>
      <vt:lpstr>버튼</vt:lpstr>
      <vt:lpstr>버튼</vt:lpstr>
      <vt:lpstr>버튼</vt:lpstr>
      <vt:lpstr>버튼</vt:lpstr>
      <vt:lpstr>버튼</vt:lpstr>
      <vt:lpstr>버튼</vt:lpstr>
      <vt:lpstr>버튼</vt:lpstr>
      <vt:lpstr>버튼</vt:lpstr>
      <vt:lpstr>버튼</vt:lpstr>
      <vt:lpstr>버튼</vt:lpstr>
      <vt:lpstr>버튼</vt:lpstr>
      <vt:lpstr>버튼</vt:lpstr>
      <vt:lpstr>버튼</vt:lpstr>
      <vt:lpstr>버튼</vt:lpstr>
      <vt:lpstr>버튼</vt:lpstr>
      <vt:lpstr>버튼</vt:lpstr>
      <vt:lpstr>버튼</vt:lpstr>
      <vt:lpstr>버튼</vt:lpstr>
      <vt:lpstr>버튼</vt:lpstr>
      <vt:lpstr>버튼</vt:lpstr>
      <vt:lpstr>버튼</vt:lpstr>
      <vt:lpstr>버튼</vt:lpstr>
      <vt:lpstr>버튼</vt:lpstr>
      <vt:lpstr>PowerPoint 프레젠테이션</vt:lpstr>
      <vt:lpstr>하단 내비게이션</vt:lpstr>
      <vt:lpstr>하단 내비게이션</vt:lpstr>
      <vt:lpstr>하단 내비게이션</vt:lpstr>
      <vt:lpstr>하단 내비게이션</vt:lpstr>
      <vt:lpstr>하단 내비게이션</vt:lpstr>
      <vt:lpstr>하단 내비게이션</vt:lpstr>
      <vt:lpstr>하단 내비게이션</vt:lpstr>
      <vt:lpstr>하단 내비게이션</vt:lpstr>
      <vt:lpstr>하단 내비게이션</vt:lpstr>
      <vt:lpstr>하단 내비게이션</vt:lpstr>
      <vt:lpstr>하단 내비게이션</vt:lpstr>
      <vt:lpstr>하단 내비게이션</vt:lpstr>
      <vt:lpstr>하단 내비게이션</vt:lpstr>
      <vt:lpstr>하단 내비게이션</vt:lpstr>
      <vt:lpstr>하단 내비게이션</vt:lpstr>
      <vt:lpstr>하단 내비게이션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이영주</dc:creator>
  <cp:lastModifiedBy>마케팅팀</cp:lastModifiedBy>
  <cp:revision>825</cp:revision>
  <dcterms:created xsi:type="dcterms:W3CDTF">2012-07-11T10:23:22Z</dcterms:created>
  <dcterms:modified xsi:type="dcterms:W3CDTF">2024-02-27T06:49:40Z</dcterms:modified>
</cp:coreProperties>
</file>